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14" r:id="rId19"/>
    <p:sldId id="307" r:id="rId20"/>
    <p:sldId id="311" r:id="rId21"/>
    <p:sldId id="317" r:id="rId22"/>
    <p:sldId id="319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8" r:id="rId32"/>
    <p:sldId id="339" r:id="rId33"/>
    <p:sldId id="340" r:id="rId34"/>
    <p:sldId id="390" r:id="rId35"/>
    <p:sldId id="341" r:id="rId36"/>
    <p:sldId id="343" r:id="rId37"/>
    <p:sldId id="344" r:id="rId38"/>
    <p:sldId id="391" r:id="rId39"/>
    <p:sldId id="345" r:id="rId40"/>
    <p:sldId id="346" r:id="rId41"/>
    <p:sldId id="392" r:id="rId42"/>
    <p:sldId id="347" r:id="rId43"/>
    <p:sldId id="348" r:id="rId44"/>
    <p:sldId id="393" r:id="rId45"/>
    <p:sldId id="349" r:id="rId46"/>
    <p:sldId id="394" r:id="rId47"/>
    <p:sldId id="350" r:id="rId48"/>
    <p:sldId id="395" r:id="rId49"/>
    <p:sldId id="351" r:id="rId50"/>
    <p:sldId id="396" r:id="rId51"/>
    <p:sldId id="352" r:id="rId52"/>
    <p:sldId id="359" r:id="rId53"/>
    <p:sldId id="361" r:id="rId54"/>
    <p:sldId id="362" r:id="rId55"/>
    <p:sldId id="363" r:id="rId56"/>
    <p:sldId id="368" r:id="rId57"/>
    <p:sldId id="369" r:id="rId58"/>
    <p:sldId id="370" r:id="rId59"/>
    <p:sldId id="373" r:id="rId60"/>
    <p:sldId id="374" r:id="rId61"/>
    <p:sldId id="375" r:id="rId62"/>
    <p:sldId id="377" r:id="rId63"/>
    <p:sldId id="378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294" r:id="rId7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27C0BF-4944-4ED8-8767-CB8B0165C88C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D81DFB25-6AD0-45E3-8191-00B6E836209C}">
          <p14:sldIdLst>
            <p14:sldId id="263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4"/>
            <p14:sldId id="307"/>
            <p14:sldId id="311"/>
            <p14:sldId id="317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8"/>
            <p14:sldId id="339"/>
            <p14:sldId id="340"/>
            <p14:sldId id="390"/>
            <p14:sldId id="341"/>
            <p14:sldId id="343"/>
            <p14:sldId id="344"/>
            <p14:sldId id="391"/>
            <p14:sldId id="345"/>
            <p14:sldId id="346"/>
            <p14:sldId id="392"/>
            <p14:sldId id="347"/>
            <p14:sldId id="348"/>
            <p14:sldId id="393"/>
            <p14:sldId id="349"/>
            <p14:sldId id="394"/>
            <p14:sldId id="350"/>
            <p14:sldId id="395"/>
            <p14:sldId id="351"/>
            <p14:sldId id="396"/>
            <p14:sldId id="352"/>
            <p14:sldId id="359"/>
            <p14:sldId id="361"/>
            <p14:sldId id="362"/>
            <p14:sldId id="363"/>
            <p14:sldId id="368"/>
            <p14:sldId id="369"/>
            <p14:sldId id="370"/>
            <p14:sldId id="373"/>
            <p14:sldId id="374"/>
            <p14:sldId id="375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180" y="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23D7A-7D3C-432E-88AA-7BC8CE6877C9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9CE63-CD00-4720-BB74-754CAE839C12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12E0C918-7CC1-C6A0-6A13-0E8EB77CB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FDC77CC6-6006-0834-D63D-CD39A72F6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F55B0F28-F000-CD07-36D9-0269ED1D8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668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5DAC8605-479C-44E9-86A8-A2E16473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DCA58A8D-3849-3E19-0A33-D9EECCCEC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4E67A834-5C2F-E6BE-5F03-8598427BF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83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93669E63-6540-96B6-8854-A8D96EAF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6C4EDB86-9938-A8FF-DCB3-9846BA078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47220BD4-00DC-7800-9E77-E809B48D5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55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6A69368F-BA45-2231-7D55-F1961C908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CB92ABF8-9440-3920-110B-D30091E7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7029E3FD-66C5-EF96-9D63-E4A78D6D3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24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874353B1-6DF4-E325-FA7E-1401E39F7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92338FB8-4C56-8663-D255-3A1B29103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9C27FBFC-C7C3-2423-8A41-0F1B6F83C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69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85A6B1ED-A946-2714-AFE8-7EA6B272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9C1785F-FC15-24FE-C8B9-91DF22580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D2D22772-C210-99D8-689B-616F3EBDC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547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BAF63856-B77F-51FD-2C40-C384AEAFD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AE88700B-0226-7EEF-7FD4-09E0436D2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E7664740-1237-1D6B-866E-6A86A306E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87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3AC7E445-1B1D-60EB-3EA5-985F9EFA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4CD87C28-BE10-C9D0-DCCA-935BBDDC6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A2497F20-88E5-EB6F-359A-73BF2DDAC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68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2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>
          <a:extLst>
            <a:ext uri="{FF2B5EF4-FFF2-40B4-BE49-F238E27FC236}">
              <a16:creationId xmlns:a16="http://schemas.microsoft.com/office/drawing/2014/main" id="{C498F1B5-100A-B240-273F-5397C470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AD0D1A89-35B3-7C40-B9F2-F53699DE4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731" name="Google Shape;1731;g24ed99bf1a4_0_481:notes">
            <a:extLst>
              <a:ext uri="{FF2B5EF4-FFF2-40B4-BE49-F238E27FC236}">
                <a16:creationId xmlns:a16="http://schemas.microsoft.com/office/drawing/2014/main" id="{F6B899EC-E39C-BB34-6740-6192025CB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4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>
          <a:extLst>
            <a:ext uri="{FF2B5EF4-FFF2-40B4-BE49-F238E27FC236}">
              <a16:creationId xmlns:a16="http://schemas.microsoft.com/office/drawing/2014/main" id="{C5333359-43FB-3A48-EF0C-219611F1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A1E2A775-36BF-3199-F656-63988D2C8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731" name="Google Shape;1731;g24ed99bf1a4_0_481:notes">
            <a:extLst>
              <a:ext uri="{FF2B5EF4-FFF2-40B4-BE49-F238E27FC236}">
                <a16:creationId xmlns:a16="http://schemas.microsoft.com/office/drawing/2014/main" id="{8A3F29BA-8657-E571-54E8-82742638A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>
          <a:extLst>
            <a:ext uri="{FF2B5EF4-FFF2-40B4-BE49-F238E27FC236}">
              <a16:creationId xmlns:a16="http://schemas.microsoft.com/office/drawing/2014/main" id="{7A17D35D-F508-FB3D-18A1-73BF2837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BADA65B5-DC98-7DF1-8F0A-3BC4DF422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731" name="Google Shape;1731;g24ed99bf1a4_0_481:notes">
            <a:extLst>
              <a:ext uri="{FF2B5EF4-FFF2-40B4-BE49-F238E27FC236}">
                <a16:creationId xmlns:a16="http://schemas.microsoft.com/office/drawing/2014/main" id="{DA3FBF08-FAD3-3807-7E1E-F107074CD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8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>
          <a:extLst>
            <a:ext uri="{FF2B5EF4-FFF2-40B4-BE49-F238E27FC236}">
              <a16:creationId xmlns:a16="http://schemas.microsoft.com/office/drawing/2014/main" id="{EA25DDC8-6B8F-3846-4D79-4F53B93DD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68748704-097A-2CE5-61ED-FB442B7B5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1731" name="Google Shape;1731;g24ed99bf1a4_0_481:notes">
            <a:extLst>
              <a:ext uri="{FF2B5EF4-FFF2-40B4-BE49-F238E27FC236}">
                <a16:creationId xmlns:a16="http://schemas.microsoft.com/office/drawing/2014/main" id="{87B3D0B9-6014-586B-170D-9EB1467929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11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8D01-BA74-EEE8-9D0E-A884FFF01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30F72-3F3B-BBBE-7FEC-98F15058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8396C-D79C-904C-64A6-A45C7836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22A0B-CA00-16B3-2F7D-10ED8DBE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282B5-5CD9-0C09-5A2C-58613D2F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54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7CF5A-6B8D-3E7D-A009-1DADE8ED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463A9-A95C-AC2C-6C85-1E7BECBD0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84BA-D0AC-4A50-66A8-940E4352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9DE92-E482-D005-01AE-CF62197D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EE88-6ABF-F911-EBF5-418267D2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65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10C1EF-C3BF-9835-DEAB-C75410514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FA8A2-FE14-05D3-5122-5C2C87F41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848FE-ECB1-F2F0-DCB9-86B543B2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78894-667B-1344-8FE5-28449B34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14B-0BD0-2EAC-DD48-776B39D1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69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2382233"/>
            <a:ext cx="35430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2382233"/>
            <a:ext cx="35430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2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772433"/>
            <a:ext cx="5598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67633"/>
            <a:ext cx="1702500" cy="13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4336500"/>
            <a:ext cx="5598000" cy="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076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2580291"/>
            <a:ext cx="21021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2580291"/>
            <a:ext cx="21021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4748499"/>
            <a:ext cx="21021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4748499"/>
            <a:ext cx="21021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2141033"/>
            <a:ext cx="21021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2141033"/>
            <a:ext cx="21021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4309308"/>
            <a:ext cx="21021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4309308"/>
            <a:ext cx="21021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27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830133"/>
            <a:ext cx="7297500" cy="12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29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C633-69DC-8E70-4331-9AAE6CC9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7639-7B45-2AD8-1D16-9F6B82F2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1979-FBF6-6F5E-E1F6-88034531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C374-956D-086C-8B14-A7EFC2C0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9D6E-D438-101D-0AFC-00C48E16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32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4DF8-04D1-59C3-9270-8395B070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E7D7-9764-E5BC-0905-649A80880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71589-D33D-CEB6-3E45-FBC64B45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4E02E-25E9-A70C-A960-60E0B48F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9C83-3A1E-74B9-FA9B-97455093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72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E09C-BF95-0A97-F265-31D050F4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89BC-B962-E561-BACD-448A9B3BB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F14A-F44D-D33B-4DC3-5A9AB3073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29AEC-DE41-4FDE-682F-2E207CA7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D66A-9757-A928-1499-1A52919A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7F1E7-6596-F911-5214-F748BF06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77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3E84-FFB2-BD21-A945-1CA74EBC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D431-8359-115D-59F7-CA2ED958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74087-0130-8BB5-9C19-595ED27E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06938-2EA9-10B9-5D2B-E15AC3A9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4DEB0-F7E6-AB34-C8F7-BE7FB5E5C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83FD2-24F1-3B75-522E-CA602E51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DFB49-D68F-7F1C-4C7B-10BF3738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F7E07-C664-AC49-65B2-0EDCF374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49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F9D7-048D-11B4-1A2C-77777FE0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DBC64-7827-45FA-8A0C-93F7B73A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423AA-7B41-E484-E022-4C5BDAEA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3AC07-3396-129B-B98C-91BA44F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3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7F5FF-8305-B2E1-8B18-99A8FAB1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91073-9303-7889-8682-2524ACD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4A98-FCA2-C6D8-9689-2D023A5B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44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D6C3-A43E-5C16-CCAB-1FCA26B7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0D5C-8E8F-7565-420A-230B4BAA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2E891-0A37-B3E5-E825-6F851B0BA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B8FAA-45FD-6CCE-7C8F-16AE1B5E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D551E-43A8-3979-E19C-315835BC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B6616-E236-C8D7-3E78-A1B5CA30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00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5008-4044-2B05-EAB2-D2DFA80F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D9B87-C467-00A1-427F-7FBA0DEF9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DA612-5C55-AA4F-EE30-5A4015B42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28361-FD7C-0501-C461-8F5E3A52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3E070-62B1-2D39-3296-D2C3DEEC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672B3-3608-B18B-05B5-7CD19C61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85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75750-B08F-ED17-3760-8B83A7D5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3E1B6-8211-54E1-6590-856FCC217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548DF-CE8E-0BEF-E593-74E36C4C2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5DA0A-5692-477C-8F73-962119BA2A60}" type="datetimeFigureOut">
              <a:rPr lang="fr-FR" smtClean="0"/>
              <a:pPr/>
              <a:t>21/10/2025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AAD7A-FF1E-0F9D-5608-08831F5AC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A5A57-5B8B-3E82-A595-AC20533BE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5B6D5-DD11-4A44-A894-C7320020368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40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7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" y="2513135"/>
            <a:ext cx="9143999" cy="1894729"/>
          </a:xfrm>
          <a:prstGeom prst="rect">
            <a:avLst/>
          </a:prstGeom>
          <a:effectLst>
            <a:outerShdw blurRad="76200" dist="38100" dir="5400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fr-FR" sz="3200" b="1" kern="100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Thème</a:t>
            </a:r>
            <a:br>
              <a:rPr lang="fr-FR" sz="2400" kern="100" dirty="0">
                <a:solidFill>
                  <a:srgbClr val="00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d’une solution de sécurité dans un réseau local à l’aide d’équipements Aruba et </a:t>
            </a:r>
            <a:r>
              <a:rPr lang="fr-FR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FortiGate</a:t>
            </a:r>
            <a:br>
              <a:rPr lang="fr-F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3200" b="1" kern="1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oogle Shape;1433;p35"/>
          <p:cNvGrpSpPr/>
          <p:nvPr/>
        </p:nvGrpSpPr>
        <p:grpSpPr>
          <a:xfrm>
            <a:off x="981273" y="3727860"/>
            <a:ext cx="7538402" cy="231184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" name="Google Shape;1438;p35"/>
          <p:cNvGrpSpPr/>
          <p:nvPr/>
        </p:nvGrpSpPr>
        <p:grpSpPr>
          <a:xfrm>
            <a:off x="8017432" y="-418533"/>
            <a:ext cx="134070" cy="2521816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oogle Shape;1442;p35"/>
          <p:cNvGrpSpPr/>
          <p:nvPr/>
        </p:nvGrpSpPr>
        <p:grpSpPr>
          <a:xfrm>
            <a:off x="6309527" y="1276634"/>
            <a:ext cx="3504715" cy="6825607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122657D-B6E9-349E-7DA6-7E53E5293DE7}"/>
              </a:ext>
            </a:extLst>
          </p:cNvPr>
          <p:cNvSpPr txBox="1"/>
          <p:nvPr/>
        </p:nvSpPr>
        <p:spPr>
          <a:xfrm>
            <a:off x="1075748" y="118558"/>
            <a:ext cx="6786692" cy="1214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800"/>
              </a:spcAft>
              <a:buNone/>
            </a:pP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Algérienne Démocratique et Populaire</a:t>
            </a:r>
            <a:endParaRPr lang="fr-FR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800"/>
              </a:spcAft>
              <a:buNone/>
            </a:pP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Ministère de la Formation et de le l'Enseignement Professionnels</a:t>
            </a:r>
            <a:endParaRPr lang="fr-FR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800"/>
              </a:spcAft>
              <a:buNone/>
            </a:pP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 National Spécialisé de la Formation Professionnelle</a:t>
            </a:r>
            <a:endParaRPr lang="fr-FR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800"/>
              </a:spcAft>
              <a:buNone/>
            </a:pP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 IMERZOUKENE MOHAMED AREZKI » </a:t>
            </a:r>
            <a:endParaRPr lang="fr-FR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800"/>
              </a:spcAft>
              <a:buNone/>
            </a:pPr>
            <a:r>
              <a:rPr lang="fr-FR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Tizi-Ouzou</a:t>
            </a:r>
            <a:endParaRPr lang="fr-FR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A85BB3-2650-BEFE-52F5-3A4D3D6F5A22}"/>
              </a:ext>
            </a:extLst>
          </p:cNvPr>
          <p:cNvSpPr txBox="1"/>
          <p:nvPr/>
        </p:nvSpPr>
        <p:spPr>
          <a:xfrm>
            <a:off x="263667" y="4948816"/>
            <a:ext cx="310334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  :</a:t>
            </a:r>
          </a:p>
          <a:p>
            <a:endParaRPr lang="fr-FR" sz="7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	LOUNES SID ALI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35D574-7982-38DD-CC93-DD2B28BDFFFD}"/>
              </a:ext>
            </a:extLst>
          </p:cNvPr>
          <p:cNvSpPr txBox="1"/>
          <p:nvPr/>
        </p:nvSpPr>
        <p:spPr>
          <a:xfrm>
            <a:off x="5803707" y="5521466"/>
            <a:ext cx="2693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 :</a:t>
            </a:r>
          </a:p>
          <a:p>
            <a:r>
              <a:rPr lang="fr-FR" sz="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6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	A.TOUAT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3D5BD1-91F7-84C9-CB83-C7B3DFF4F61A}"/>
              </a:ext>
            </a:extLst>
          </p:cNvPr>
          <p:cNvSpPr txBox="1"/>
          <p:nvPr/>
        </p:nvSpPr>
        <p:spPr>
          <a:xfrm>
            <a:off x="8531219" y="6394830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2F5CAC4-AA20-A961-E87C-433C53AAF815}"/>
              </a:ext>
            </a:extLst>
          </p:cNvPr>
          <p:cNvSpPr txBox="1"/>
          <p:nvPr/>
        </p:nvSpPr>
        <p:spPr>
          <a:xfrm>
            <a:off x="5803707" y="4701116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Dirigé par  :</a:t>
            </a:r>
          </a:p>
          <a:p>
            <a:r>
              <a:rPr lang="fr-FR" sz="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.LEBOUR</a:t>
            </a: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1F2386-C34A-B96C-6473-79FF640DEADC}"/>
              </a:ext>
            </a:extLst>
          </p:cNvPr>
          <p:cNvSpPr txBox="1"/>
          <p:nvPr/>
        </p:nvSpPr>
        <p:spPr>
          <a:xfrm>
            <a:off x="3247945" y="6302497"/>
            <a:ext cx="234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kern="100" dirty="0">
                <a:solidFill>
                  <a:srgbClr val="FFC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Promotion 2025</a:t>
            </a:r>
            <a:endParaRPr lang="fr-FR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31ED0-0BB6-31BA-0751-D2D927A12DE3}"/>
              </a:ext>
            </a:extLst>
          </p:cNvPr>
          <p:cNvSpPr/>
          <p:nvPr/>
        </p:nvSpPr>
        <p:spPr>
          <a:xfrm>
            <a:off x="1170620" y="1361315"/>
            <a:ext cx="6495412" cy="646331"/>
          </a:xfrm>
          <a:prstGeom prst="rect">
            <a:avLst/>
          </a:prstGeom>
          <a:noFill/>
          <a:effectLst>
            <a:outerShdw blurRad="88900" dist="1778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slop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Mémoire fin de formation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AF2791-1FA3-7976-E09D-0A466DDB6EFC}"/>
              </a:ext>
            </a:extLst>
          </p:cNvPr>
          <p:cNvSpPr txBox="1"/>
          <p:nvPr/>
        </p:nvSpPr>
        <p:spPr>
          <a:xfrm>
            <a:off x="1174276" y="2168269"/>
            <a:ext cx="67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Numérique  option Informatique et  Réseaux informatique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0BAF4B-0B10-9D96-BB4A-12071B65D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37" y="3915071"/>
            <a:ext cx="2622708" cy="797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10BFC2-B465-EFBD-FF8D-5FD005C24C40}"/>
              </a:ext>
            </a:extLst>
          </p:cNvPr>
          <p:cNvSpPr txBox="1"/>
          <p:nvPr/>
        </p:nvSpPr>
        <p:spPr>
          <a:xfrm>
            <a:off x="901629" y="3937975"/>
            <a:ext cx="526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kern="100" dirty="0"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Cas: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SNC RAM ELECTRO</a:t>
            </a:r>
            <a:endParaRPr lang="fr-FR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32">
          <a:extLst>
            <a:ext uri="{FF2B5EF4-FFF2-40B4-BE49-F238E27FC236}">
              <a16:creationId xmlns:a16="http://schemas.microsoft.com/office/drawing/2014/main" id="{E3224E0C-37D6-D692-D525-A63C7A9A4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9C1591B5-B970-618B-BDD2-EFCED0EB6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520" y="692696"/>
            <a:ext cx="8319987" cy="84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4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champ d’étude</a:t>
            </a:r>
            <a:r>
              <a:rPr lang="en-US" sz="4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4400" b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FD315-C0F6-29E8-483A-EBCBD296C942}"/>
              </a:ext>
            </a:extLst>
          </p:cNvPr>
          <p:cNvSpPr txBox="1"/>
          <p:nvPr/>
        </p:nvSpPr>
        <p:spPr>
          <a:xfrm>
            <a:off x="592026" y="2348880"/>
            <a:ext cx="7959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Les informations concernant l’étude de l’existant (structure de l’organisation, situation informatiques) restent </a:t>
            </a:r>
            <a:r>
              <a:rPr lang="fr-FR" sz="3600" b="1" dirty="0" err="1"/>
              <a:t>confidentiélles</a:t>
            </a:r>
            <a:r>
              <a:rPr lang="fr-FR" sz="3600" b="1" dirty="0"/>
              <a:t>, elle sont donc omises ou anonymisés</a:t>
            </a:r>
            <a:r>
              <a:rPr lang="en-US" sz="3600" b="1" dirty="0"/>
              <a:t>.</a:t>
            </a:r>
            <a:endParaRPr lang="fr-FR" sz="3600" b="1" i="1" dirty="0"/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A69E53EC-5C97-B98B-808E-7EBF3C7DB93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BA250-196D-BE8C-0CEC-1FC29006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C85A8-8406-7C2A-8566-56A4BB8C0491}"/>
              </a:ext>
            </a:extLst>
          </p:cNvPr>
          <p:cNvSpPr txBox="1"/>
          <p:nvPr/>
        </p:nvSpPr>
        <p:spPr>
          <a:xfrm>
            <a:off x="827584" y="476672"/>
            <a:ext cx="7128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Informatique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F1A90-F848-9DE8-9C52-71673363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2" y="1916832"/>
            <a:ext cx="8785895" cy="3816424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E5BB5A25-6A35-BDE8-0261-AC461B4F8BBC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7C0FD-0026-3722-B7CE-1B3ED5BF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80EAF-ECC3-25CE-9147-02D2BE083E8B}"/>
              </a:ext>
            </a:extLst>
          </p:cNvPr>
          <p:cNvSpPr txBox="1"/>
          <p:nvPr/>
        </p:nvSpPr>
        <p:spPr>
          <a:xfrm>
            <a:off x="2123728" y="307974"/>
            <a:ext cx="45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Schéma de réseau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5017B34F-797F-02D2-F120-2F5D272DEA6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5C2C1-44BE-2795-DA33-7AFDC4C4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31" y="1112975"/>
            <a:ext cx="5722075" cy="57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32">
          <a:extLst>
            <a:ext uri="{FF2B5EF4-FFF2-40B4-BE49-F238E27FC236}">
              <a16:creationId xmlns:a16="http://schemas.microsoft.com/office/drawing/2014/main" id="{341270E7-476D-A364-5CD6-3105D537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3F171FB9-6DBD-E409-8AEC-8D7FF4E04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258" y="210840"/>
            <a:ext cx="7767126" cy="84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60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Les critiques</a:t>
            </a:r>
            <a:endParaRPr sz="6000" b="1" u="sng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349FF-A184-623A-F848-F219EE8B82F1}"/>
                  </a:ext>
                </a:extLst>
              </p:cNvPr>
              <p:cNvSpPr txBox="1"/>
              <p:nvPr/>
            </p:nvSpPr>
            <p:spPr>
              <a:xfrm>
                <a:off x="484013" y="4707320"/>
                <a:ext cx="8175971" cy="76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/>
                  <a:t>— Les </a:t>
                </a:r>
                <a:r>
                  <a:rPr lang="fr-FR" sz="2000" b="1" dirty="0" err="1"/>
                  <a:t>switchs</a:t>
                </a:r>
                <a:r>
                  <a:rPr lang="fr-FR" sz="2000" b="1" dirty="0"/>
                  <a:t> Aruba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b="1" dirty="0" smtClean="0"/>
                          <m:t>er</m:t>
                        </m:r>
                      </m:sup>
                    </m:sSup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b="1" dirty="0" smtClean="0"/>
                          <m:t>è</m:t>
                        </m:r>
                        <m:r>
                          <m:rPr>
                            <m:nor/>
                          </m:rPr>
                          <a:rPr lang="fr-FR" sz="2000" b="1" dirty="0" smtClean="0"/>
                          <m:t>me</m:t>
                        </m:r>
                      </m:sup>
                    </m:sSup>
                  </m:oMath>
                </a14:m>
                <a:r>
                  <a:rPr lang="fr-FR" sz="2000" b="1" dirty="0"/>
                  <a:t> étages ne sont pas interconnectés par une liaison redondante</a:t>
                </a:r>
                <a:endParaRPr lang="fr-FR" sz="20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349FF-A184-623A-F848-F219EE8B8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3" y="4707320"/>
                <a:ext cx="8175971" cy="764440"/>
              </a:xfrm>
              <a:prstGeom prst="rect">
                <a:avLst/>
              </a:prstGeom>
              <a:blipFill>
                <a:blip r:embed="rId3"/>
                <a:stretch>
                  <a:fillRect l="-745" r="-447" b="-12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E6E0B3E-F2FD-5F70-E4F4-FCBFA913BA74}"/>
              </a:ext>
            </a:extLst>
          </p:cNvPr>
          <p:cNvSpPr txBox="1"/>
          <p:nvPr/>
        </p:nvSpPr>
        <p:spPr>
          <a:xfrm>
            <a:off x="425648" y="1484784"/>
            <a:ext cx="7920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— </a:t>
            </a:r>
            <a:r>
              <a:rPr lang="fr-FR" sz="2000" b="1" dirty="0"/>
              <a:t>Tous les utilisateurs et services sur le même réseau plat (partage le même domaine de diffusion), ce qui engendre les conséquences suivantes : </a:t>
            </a:r>
          </a:p>
          <a:p>
            <a:r>
              <a:rPr lang="fr-FR" sz="2000" b="1" dirty="0"/>
              <a:t>	— Propagation facilitée des virus/malwares </a:t>
            </a:r>
          </a:p>
          <a:p>
            <a:r>
              <a:rPr lang="fr-FR" sz="2000" b="1" dirty="0"/>
              <a:t>	— Exposition des données sensibles </a:t>
            </a:r>
          </a:p>
          <a:p>
            <a:r>
              <a:rPr lang="fr-FR" sz="2000" b="1" dirty="0"/>
              <a:t>	— Trafic broadcast excessif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8CD85-509C-CD57-1466-6D2D7D2ADC71}"/>
              </a:ext>
            </a:extLst>
          </p:cNvPr>
          <p:cNvSpPr txBox="1"/>
          <p:nvPr/>
        </p:nvSpPr>
        <p:spPr>
          <a:xfrm>
            <a:off x="484013" y="3588532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Absence complète de réseau sans fil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C7986-D215-1446-2F4E-26288991C136}"/>
              </a:ext>
            </a:extLst>
          </p:cNvPr>
          <p:cNvSpPr txBox="1"/>
          <p:nvPr/>
        </p:nvSpPr>
        <p:spPr>
          <a:xfrm>
            <a:off x="484014" y="4147926"/>
            <a:ext cx="808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Pas de solution </a:t>
            </a:r>
            <a:r>
              <a:rPr lang="fr-FR" sz="2000" b="1" dirty="0" err="1"/>
              <a:t>VoIP</a:t>
            </a:r>
            <a:r>
              <a:rPr lang="fr-FR" sz="2000" b="1" dirty="0"/>
              <a:t> déployée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6DD09-3E77-A213-AF1C-6CA1EAE86DDF}"/>
              </a:ext>
            </a:extLst>
          </p:cNvPr>
          <p:cNvSpPr txBox="1"/>
          <p:nvPr/>
        </p:nvSpPr>
        <p:spPr>
          <a:xfrm>
            <a:off x="484014" y="5631044"/>
            <a:ext cx="7920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Aucune configuration STP (</a:t>
            </a:r>
            <a:r>
              <a:rPr lang="fr-FR" sz="2000" b="1" dirty="0" err="1"/>
              <a:t>Spanning</a:t>
            </a:r>
            <a:r>
              <a:rPr lang="fr-FR" sz="2000" b="1" dirty="0"/>
              <a:t> </a:t>
            </a:r>
            <a:r>
              <a:rPr lang="fr-FR" sz="2000" b="1" dirty="0" err="1"/>
              <a:t>Tree</a:t>
            </a:r>
            <a:r>
              <a:rPr lang="fr-FR" sz="2000" b="1" dirty="0"/>
              <a:t> Protocol) en place. Risque de tempêtes de broadcast en cas d’ajout de liens redondants</a:t>
            </a:r>
            <a:endParaRPr lang="fr-FR" sz="2000" b="1" i="1" dirty="0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66392D74-6196-E627-C5AC-7C4855C70AA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32">
          <a:extLst>
            <a:ext uri="{FF2B5EF4-FFF2-40B4-BE49-F238E27FC236}">
              <a16:creationId xmlns:a16="http://schemas.microsoft.com/office/drawing/2014/main" id="{EA18C600-5CE4-ABE7-E609-4D581E2F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D13462CD-BB79-0486-497E-54364A622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258" y="210840"/>
            <a:ext cx="7767126" cy="84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60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 proposées</a:t>
            </a:r>
            <a:endParaRPr sz="6000" b="1" u="sng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C2F15-8EE7-E327-5F16-0E5D81360FB6}"/>
              </a:ext>
            </a:extLst>
          </p:cNvPr>
          <p:cNvSpPr txBox="1"/>
          <p:nvPr/>
        </p:nvSpPr>
        <p:spPr>
          <a:xfrm>
            <a:off x="425648" y="2949906"/>
            <a:ext cx="817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Déploiement du réseau sans fil (Wi-Fi);</a:t>
            </a:r>
            <a:endParaRPr lang="fr-FR" sz="20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361C6-2B90-3229-CF80-5E34C22AEB54}"/>
              </a:ext>
            </a:extLst>
          </p:cNvPr>
          <p:cNvSpPr txBox="1"/>
          <p:nvPr/>
        </p:nvSpPr>
        <p:spPr>
          <a:xfrm>
            <a:off x="425648" y="1484784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Segmenter le réseau LAN en VLANs;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AF870-4074-67A4-162C-9B55423F9B90}"/>
              </a:ext>
            </a:extLst>
          </p:cNvPr>
          <p:cNvSpPr txBox="1"/>
          <p:nvPr/>
        </p:nvSpPr>
        <p:spPr>
          <a:xfrm>
            <a:off x="425648" y="1971150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Routage inter-VLAN via sous-interfaces dans le </a:t>
            </a:r>
            <a:r>
              <a:rPr lang="fr-FR" sz="2000" b="1" dirty="0" err="1"/>
              <a:t>fortigate</a:t>
            </a:r>
            <a:r>
              <a:rPr lang="fr-FR" sz="2000" b="1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E19A3-F57E-266A-2D51-E5F8E7CBDB35}"/>
              </a:ext>
            </a:extLst>
          </p:cNvPr>
          <p:cNvSpPr txBox="1"/>
          <p:nvPr/>
        </p:nvSpPr>
        <p:spPr>
          <a:xfrm>
            <a:off x="425648" y="2518085"/>
            <a:ext cx="808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Services DHCP/DNS centralisés;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B2F4D-9BD9-06EA-2871-0565C12D991E}"/>
              </a:ext>
            </a:extLst>
          </p:cNvPr>
          <p:cNvSpPr txBox="1"/>
          <p:nvPr/>
        </p:nvSpPr>
        <p:spPr>
          <a:xfrm>
            <a:off x="425648" y="3378184"/>
            <a:ext cx="792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Déploiement de solution </a:t>
            </a:r>
            <a:r>
              <a:rPr lang="fr-FR" sz="2000" b="1" dirty="0" err="1"/>
              <a:t>VoIP</a:t>
            </a:r>
            <a:r>
              <a:rPr lang="fr-FR" sz="2000" b="1" dirty="0"/>
              <a:t>;</a:t>
            </a:r>
            <a:endParaRPr lang="fr-FR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AC9A0-1276-0E0E-1817-CE72B5AF833E}"/>
                  </a:ext>
                </a:extLst>
              </p:cNvPr>
              <p:cNvSpPr txBox="1"/>
              <p:nvPr/>
            </p:nvSpPr>
            <p:spPr>
              <a:xfrm>
                <a:off x="404728" y="3778294"/>
                <a:ext cx="8336460" cy="45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/>
                  <a:t>— Ajout d’une liaison redondante entre les </a:t>
                </a:r>
                <a:r>
                  <a:rPr lang="fr-FR" sz="2000" b="1" dirty="0" err="1"/>
                  <a:t>switchs</a:t>
                </a:r>
                <a:r>
                  <a:rPr lang="fr-FR" sz="2000" b="1" dirty="0"/>
                  <a:t> 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b="1" dirty="0" smtClean="0"/>
                          <m:t>er</m:t>
                        </m:r>
                      </m:sup>
                    </m:sSup>
                  </m:oMath>
                </a14:m>
                <a:r>
                  <a:rPr lang="fr-FR" sz="2000" b="1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b="1" dirty="0" smtClean="0"/>
                          <m:t>è</m:t>
                        </m:r>
                        <m:r>
                          <m:rPr>
                            <m:nor/>
                          </m:rPr>
                          <a:rPr lang="fr-FR" sz="2000" b="1" dirty="0" smtClean="0"/>
                          <m:t>me</m:t>
                        </m:r>
                      </m:sup>
                    </m:sSup>
                  </m:oMath>
                </a14:m>
                <a:r>
                  <a:rPr lang="fr-FR" sz="2000" b="1" dirty="0"/>
                  <a:t> étages;</a:t>
                </a:r>
                <a:endParaRPr lang="fr-FR" sz="2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AC9A0-1276-0E0E-1817-CE72B5AF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8" y="3778294"/>
                <a:ext cx="8336460" cy="456663"/>
              </a:xfrm>
              <a:prstGeom prst="rect">
                <a:avLst/>
              </a:prstGeom>
              <a:blipFill>
                <a:blip r:embed="rId3"/>
                <a:stretch>
                  <a:fillRect l="-731" b="-2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AABA3D-ADF7-44CE-EDA2-714FE57BA5C5}"/>
              </a:ext>
            </a:extLst>
          </p:cNvPr>
          <p:cNvSpPr txBox="1"/>
          <p:nvPr/>
        </p:nvSpPr>
        <p:spPr>
          <a:xfrm>
            <a:off x="425647" y="4234957"/>
            <a:ext cx="817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Configuration du MSTP (Multiple </a:t>
            </a:r>
            <a:r>
              <a:rPr lang="fr-FR" sz="2000" b="1" dirty="0" err="1"/>
              <a:t>Spanning</a:t>
            </a:r>
            <a:r>
              <a:rPr lang="fr-FR" sz="2000" b="1" dirty="0"/>
              <a:t> </a:t>
            </a:r>
            <a:r>
              <a:rPr lang="fr-FR" sz="2000" b="1" dirty="0" err="1"/>
              <a:t>Tree</a:t>
            </a:r>
            <a:r>
              <a:rPr lang="fr-FR" sz="2000" b="1" dirty="0"/>
              <a:t> Protocol);</a:t>
            </a:r>
            <a:endParaRPr lang="fr-FR" sz="20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3F50F-27D0-DF8C-E559-734B8AF1260E}"/>
              </a:ext>
            </a:extLst>
          </p:cNvPr>
          <p:cNvSpPr txBox="1"/>
          <p:nvPr/>
        </p:nvSpPr>
        <p:spPr>
          <a:xfrm>
            <a:off x="425647" y="5070977"/>
            <a:ext cx="817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— Politiques de sécurité;</a:t>
            </a:r>
            <a:endParaRPr lang="fr-FR" sz="20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C2ECF-0C3F-1708-2322-53889B08AE18}"/>
              </a:ext>
            </a:extLst>
          </p:cNvPr>
          <p:cNvSpPr txBox="1"/>
          <p:nvPr/>
        </p:nvSpPr>
        <p:spPr>
          <a:xfrm>
            <a:off x="425647" y="4635067"/>
            <a:ext cx="5256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— Filtrage avancé des flux dans le </a:t>
            </a:r>
            <a:r>
              <a:rPr lang="fr-FR" sz="2000" b="1" dirty="0" err="1"/>
              <a:t>FortiGate</a:t>
            </a:r>
            <a:r>
              <a:rPr lang="fr-FR" sz="2000" b="1" dirty="0"/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76D16-247E-B7C3-49E3-826480E26CE2}"/>
              </a:ext>
            </a:extLst>
          </p:cNvPr>
          <p:cNvSpPr txBox="1"/>
          <p:nvPr/>
        </p:nvSpPr>
        <p:spPr>
          <a:xfrm>
            <a:off x="425647" y="550688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— Supervision et synchronisation.</a:t>
            </a: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D148180D-53DD-E5B3-5E2E-49DCA82E503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2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9CABC-0BC4-8E39-FC3A-5D00AB806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71156565-7FD1-3BF5-62ED-E693A926D46C}"/>
              </a:ext>
            </a:extLst>
          </p:cNvPr>
          <p:cNvSpPr txBox="1"/>
          <p:nvPr/>
        </p:nvSpPr>
        <p:spPr>
          <a:xfrm>
            <a:off x="218579" y="1268760"/>
            <a:ext cx="8352928" cy="335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9600" b="1" i="1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9600" b="1" i="1" dirty="0" err="1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sécurité</a:t>
            </a:r>
            <a:r>
              <a:rPr lang="en-US" sz="9600" b="1" i="1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i="1" dirty="0" err="1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informatique</a:t>
            </a:r>
            <a:endParaRPr lang="en-US" sz="9600" b="1" i="1" dirty="0"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C63C679-373B-7D58-E179-98B1C629217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689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D301B9C7-36A5-05BE-E365-C0D47958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CFEB08F3-9573-7FBC-D7EA-C01B2E2C0BAF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363A887D-2143-7C71-30D3-0BC2A57A64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699E78C8-11F6-4898-C8A7-503FF18E5C97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08203F10-54B6-CA9B-8C9E-90480C53A3D0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A460AB5E-4FAA-9872-E810-EA3B62C71A8E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DE9BB01B-7AF0-59C4-0650-9A7464865EE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5308BA98-BD27-BEC8-7B0E-99CF3E3C4B2D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A43F4BB1-CE6D-AFB5-493F-BB511EC33D22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BBED858C-CE0E-FD5B-114E-B47A6D45C4FE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C7F7F02D-9B3D-3494-9E01-400FFE1BBA85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E5636933-C49E-786E-CDF1-DE1B5F55B33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859E1A17-E83F-39E7-779F-276DD73C270A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31EB3AB2-61D4-4605-B40A-49494F35DB2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0279E929-AE85-72BE-13CC-47EC83C361EC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4B361F26-D931-C92E-D602-9031AB1AFE00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CCBBB64D-857B-797F-467D-FBDB07781351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7BCC230A-1440-6473-2F41-2DA15BB30D1D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1689E76-649B-0176-8970-1B6CFB53502F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84BBB578-A66A-756E-7B8F-D2BB2A001902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7CB98304-BC1D-D056-C85C-CEFED3C177F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0F33C4A8-D45D-BD78-4BC4-4C6A092425C8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5E908E9A-085D-6E4C-4D68-4BC1BC7A943C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9868DEAB-48AF-6298-4926-85CB98684B1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1C4A7AD7-C0E8-6F03-C763-E34E9D0804BE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326199BF-BEB5-429A-F7A4-A9AEFF0B3805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1F057E0C-4D06-9E7C-9B75-0A92CC03A08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3F3C6D63-8F76-AB03-0DDC-EE8526B51995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82E16797-6561-0BB9-3239-BB7BDB4467BB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A6BA9D57-7AB3-3414-58E1-8C150E102E68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8F9548D3-AC92-8E41-CCF5-3FEFAA517524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7ACB27B8-0F86-C0B8-B28E-26DD5BE71999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6E47DA81-9CF1-0B40-8EE3-68643EB997DC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B5F02916-4185-EE8F-374A-A6C999066CA8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31D36A09-A28B-7724-5AD5-D95A40BD526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298A8F8C-B747-F33B-6CF6-62D6CD6603C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43558FC8-8117-AFA0-6813-BA64FE3AC5E5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>
            <a:extLst>
              <a:ext uri="{FF2B5EF4-FFF2-40B4-BE49-F238E27FC236}">
                <a16:creationId xmlns:a16="http://schemas.microsoft.com/office/drawing/2014/main" id="{711B17DA-3F62-30E9-588D-0290488BE6BF}"/>
              </a:ext>
            </a:extLst>
          </p:cNvPr>
          <p:cNvGrpSpPr/>
          <p:nvPr/>
        </p:nvGrpSpPr>
        <p:grpSpPr>
          <a:xfrm>
            <a:off x="13489" y="6436236"/>
            <a:ext cx="6799718" cy="161032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68F57293-FAB4-A891-14CB-BB19E34F79FF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B38CB20B-D6C6-80FC-326C-361BDA5908F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896C83A0-CE37-0E85-8F91-3963AD8BCF91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AF2CC28-81F2-2534-F4FE-D5A8127984A1}"/>
              </a:ext>
            </a:extLst>
          </p:cNvPr>
          <p:cNvSpPr/>
          <p:nvPr/>
        </p:nvSpPr>
        <p:spPr>
          <a:xfrm>
            <a:off x="-172533" y="226598"/>
            <a:ext cx="926917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Les réseaux locaux virtuels (VLAN)</a:t>
            </a:r>
            <a:r>
              <a:rPr lang="fr-FR" sz="44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D723B-760E-F342-0307-C8AA3D34B527}"/>
              </a:ext>
            </a:extLst>
          </p:cNvPr>
          <p:cNvSpPr txBox="1"/>
          <p:nvPr/>
        </p:nvSpPr>
        <p:spPr>
          <a:xfrm>
            <a:off x="751862" y="2894431"/>
            <a:ext cx="824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VLAN (Virtual Local Area Network) est un réseau local regroupant un ensemble de machines de façon logique et non physique. 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492C9F87-5AA0-E921-3BDD-8B25B375AFA8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80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5E170734-C334-DA2E-6415-4F20018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EDBF6FDE-B281-D4E2-88EC-C13FE98ADA93}"/>
              </a:ext>
            </a:extLst>
          </p:cNvPr>
          <p:cNvGrpSpPr/>
          <p:nvPr/>
        </p:nvGrpSpPr>
        <p:grpSpPr>
          <a:xfrm>
            <a:off x="-915219" y="4472438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1906C725-86B2-E2CD-D728-0468D46289F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ABDB0E1F-5B3B-C0E0-F779-D4D9FE96865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A71B6D12-5DA9-23F1-CB0B-27C93AE1E767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7DF98F6-15B0-5118-AAFF-22AD444857B6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2A71F260-5E04-6BE2-07E6-7D461C28EBA3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0B04AFFA-534B-B960-AF4E-421E3358C458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C8D15E28-F27A-7EC5-33C1-0E4617123033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8F7D2F87-27A7-97FA-1483-BF0318F08C52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9E29ED31-C2C3-EA2C-0CD3-2B0A9FF4A421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55D0696B-7613-46E7-3B12-F5CA9DA7FEE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F8510CC2-A50C-328F-5742-0A1A3364C7F3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B6485A5D-33B4-2FFC-3726-6D2FC95B100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7824CD89-0AD8-1DB4-025E-768B5B57D484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F0ADA012-C374-4564-4942-82C0AABFC19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C2CE537F-0B07-011E-F768-F6A04D137B3D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99A41A57-FBF7-CAF1-DF62-184392F6D155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5F66014-3863-AED1-BDB1-7112F8D9CCD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BB69EF79-F756-BB8D-D5BC-183E45336A7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AFC07151-A61B-BE47-5FB2-941BFA4A580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E2C456C4-A494-8700-7110-D29FAFB18D92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0F14A46F-9E72-2D17-91E2-ABE510E2B255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0A48DDE4-8B67-A202-B99C-118E52EBE8B7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808D3149-6C41-202F-D7C0-D4B84B719C41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E807DFF7-5D37-AD04-78C8-939F9B1DC69C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2A31E29D-76D8-095D-CBBB-F33483E4148B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7E5CCF8-BA8D-09FB-C2E1-81422548907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5FC5C1D8-266D-3D6A-35FE-11A8242BF19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84DD0234-B8D6-75AA-A8BB-3F4DC646F24B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5BDA80C1-FBD9-FB36-C6CF-6264740DCB43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96CA64B1-75D3-EEA4-BA09-342F6FB82BE2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072107DE-65C6-A9CB-4512-4DE9F7DAD4E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F61608EE-B483-8061-3CA7-4A69DA287377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E5DD216F-F5C3-1C6A-6822-D5251A525A4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3EA2EE62-9013-25DA-CD18-43EE75E24B4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5CEB1205-3824-791F-1A69-DC073BA7018E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>
            <a:extLst>
              <a:ext uri="{FF2B5EF4-FFF2-40B4-BE49-F238E27FC236}">
                <a16:creationId xmlns:a16="http://schemas.microsoft.com/office/drawing/2014/main" id="{EC3DC85D-9382-7353-5960-956F1745C302}"/>
              </a:ext>
            </a:extLst>
          </p:cNvPr>
          <p:cNvGrpSpPr/>
          <p:nvPr/>
        </p:nvGrpSpPr>
        <p:grpSpPr>
          <a:xfrm>
            <a:off x="13489" y="6436236"/>
            <a:ext cx="6799718" cy="161032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CBA9C847-0E95-FA2A-0996-3D9AC2471908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04EB847D-4991-8D5C-EBB1-F0DC06FD2665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E5EEFD6A-B5DB-2FA5-225F-CEE49F7BC574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22278B6-FBEC-9F60-E62A-A8D84F692B8A}"/>
              </a:ext>
            </a:extLst>
          </p:cNvPr>
          <p:cNvSpPr/>
          <p:nvPr/>
        </p:nvSpPr>
        <p:spPr>
          <a:xfrm>
            <a:off x="1853583" y="226598"/>
            <a:ext cx="4428505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dirty="0">
                <a:highlight>
                  <a:srgbClr val="00FFFF"/>
                </a:highlight>
              </a:rPr>
              <a:t>Types de VLANs</a:t>
            </a:r>
            <a:endParaRPr lang="fr-FR" sz="4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881C0-09E0-FF37-21C2-0CD386BD5B7F}"/>
              </a:ext>
            </a:extLst>
          </p:cNvPr>
          <p:cNvSpPr txBox="1"/>
          <p:nvPr/>
        </p:nvSpPr>
        <p:spPr>
          <a:xfrm>
            <a:off x="2054601" y="1745272"/>
            <a:ext cx="824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b="1" dirty="0"/>
              <a:t>VLAN de données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15908-86BC-8125-0542-AB30E2E36B22}"/>
              </a:ext>
            </a:extLst>
          </p:cNvPr>
          <p:cNvSpPr txBox="1"/>
          <p:nvPr/>
        </p:nvSpPr>
        <p:spPr>
          <a:xfrm>
            <a:off x="2054209" y="2589373"/>
            <a:ext cx="824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b="1" dirty="0"/>
              <a:t>VLAN par défaut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67C7D-CCC8-458F-4E31-24C2E206E840}"/>
              </a:ext>
            </a:extLst>
          </p:cNvPr>
          <p:cNvSpPr txBox="1"/>
          <p:nvPr/>
        </p:nvSpPr>
        <p:spPr>
          <a:xfrm>
            <a:off x="2054209" y="3465569"/>
            <a:ext cx="824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b="1" dirty="0"/>
              <a:t>VLAN natif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A10F0-9484-CE80-AF16-194D8266FB51}"/>
              </a:ext>
            </a:extLst>
          </p:cNvPr>
          <p:cNvSpPr txBox="1"/>
          <p:nvPr/>
        </p:nvSpPr>
        <p:spPr>
          <a:xfrm>
            <a:off x="2054209" y="4204628"/>
            <a:ext cx="824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b="1" dirty="0"/>
              <a:t>VLAN de gestion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502EDD31-4280-2E0F-4A58-F0EEDAFE54DB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59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1CC87F8A-3510-5CD7-797F-470B01A6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431760EF-2F84-3DD0-E3F3-3415EAD4F7F9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5C597DF9-03B8-2330-5BF8-B5D7616B8E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7D5344EB-A965-18E3-839E-BB739C9E7F84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1AF6854E-DC7A-6D71-B917-D7F62A8F399F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0B5A30B2-A1A6-1115-75DE-DCA6B0F76F57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D34A6C5C-42C8-B727-D104-D76F5DC82538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735806EA-06BE-E0B7-E4B1-94D2D7695F46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D2B3ADBC-2F1E-B1E0-2CB7-2CFF0D83D2FF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F6A90EE4-CC45-18A9-94D4-DFF3ED108427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7FD0C716-A369-CAC2-97DF-7FCE5D006D8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731EB90A-6FFF-6F48-85D9-A681D00C0200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ED854E97-1640-4073-A2E9-A3D5F01FE292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F67CA295-002E-770A-EB0D-30E20D7FB5C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B1F72A53-4F77-D215-A141-0DD626444D7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007FB342-B73D-37DA-45EB-B12BF4700D7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BBA23526-3310-A3CF-17CE-F8C683A644E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2507AD02-A659-2746-05AF-4E848D5F3F48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4E230AA-59FE-7FB9-2905-E92FEDBF70A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35078BC3-79AC-A952-08C1-02377C12B9DB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4D1AC664-7B92-6CEA-F04F-5D20B8C8897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C0E1A8AB-F8C6-4643-CB4F-F654698F5C2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922B5C82-C806-7CAA-DFED-467F976DE7B5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9EECE306-E0BC-E600-2E9A-88D796DD05A0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3FC85E2D-6FE1-9CE1-5EB5-1D6BEA1C419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F30F645C-94E8-9413-C457-75B35D5DEACD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B19299B4-8646-D4D4-21B1-E8827D3C9D2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4AE9F2D7-BFE9-7178-15CA-2EDC1617804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EC2B69D9-8FD4-5082-6851-3F678B36872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A1D2C741-52C3-FFC8-AB5F-2B8EDC7AAE4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DC7BD834-B749-2E4A-C4E7-67C746EB5EB7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CB2B52D9-E2E8-CFD2-A375-A3719D24C41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5EF01872-23B9-8DCB-DA0E-056BDD64B21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B269480F-EDE6-64DD-0184-8861FD6B1E28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7C94138F-5D41-264D-CAF3-EB8AB3DEBAC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374429B3-523D-33DC-319E-753E35CF3EC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DB77EA0B-8200-E57E-5E1E-6AFB617E7766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16237-8917-D932-7D85-E03235D4997A}"/>
              </a:ext>
            </a:extLst>
          </p:cNvPr>
          <p:cNvSpPr/>
          <p:nvPr/>
        </p:nvSpPr>
        <p:spPr>
          <a:xfrm>
            <a:off x="-173552" y="775791"/>
            <a:ext cx="9269174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Les </a:t>
            </a:r>
            <a:r>
              <a:rPr lang="fr-FR" sz="4800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trunks</a:t>
            </a:r>
            <a:endParaRPr lang="fr-FR" sz="4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29948-928F-6FA4-D5A9-F62021EC7675}"/>
              </a:ext>
            </a:extLst>
          </p:cNvPr>
          <p:cNvSpPr txBox="1"/>
          <p:nvPr/>
        </p:nvSpPr>
        <p:spPr>
          <a:xfrm>
            <a:off x="487005" y="2010244"/>
            <a:ext cx="8244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Un </a:t>
            </a:r>
            <a:r>
              <a:rPr lang="fr-FR" sz="2800" b="1" dirty="0" err="1"/>
              <a:t>trunk</a:t>
            </a:r>
            <a:r>
              <a:rPr lang="fr-FR" sz="2800" b="1" dirty="0"/>
              <a:t> est une liaison physique unique capable de transporter simultanément le trafic de plusieurs VLAN.</a:t>
            </a:r>
            <a:endParaRPr lang="fr-F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78BFEE-BC36-E66F-32F5-3BF4A3413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28655"/>
            <a:ext cx="7981629" cy="2327428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4083C177-C9D1-063D-0BB7-453959A7AB3E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38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141C406F-A82E-035C-3B63-212F7CC5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CD271903-AA91-93E5-5144-2EBE515E6EA8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1D58BA88-4597-8F71-2316-9C610ACCCB4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693DAB03-B367-6847-EDA0-8406EB4E2FE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D12229AA-10FA-6C14-47E8-A91064013346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0ADEED33-F190-B791-0994-619B02FEDBB9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D2387998-CFA6-943D-AAF1-F5DC9595CA71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FC213470-4D84-5EE5-20E6-AB0656F109DA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B97F481E-FF6E-4832-673D-5F1D91567CC7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265B287B-812B-4A07-81C9-B1A9088C86EC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A9C8B327-6155-3C84-D5E6-7F4B6F73CDDD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69882149-EC4A-7CDE-D104-A4CB4CD9676D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01E410F4-732E-6AD8-66A2-DB087FEF82B5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357375EF-BD2F-82CC-FB0C-03F3257C1D0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74F8EEA3-33F8-1171-D289-E3315585BFE4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5463F955-27A0-7E7F-6AC0-1D6AA4EF2F87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576CA256-F127-D995-412A-50E5CE133AC8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996CB000-1A55-3F3A-8A55-C482EF75CFE0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7E1F3366-D384-B862-6534-DC9B1F4A629E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9788A20C-9382-45E1-FC2D-B2C7B5C69A38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62516566-92DD-2E55-BDF9-2E0639F28C9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4DD85A10-864A-99D1-4A17-25FF34DFBD5A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545641E2-A167-48EC-2891-B476817366C1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91D1F089-1DAA-C651-8409-86747D129C7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2DFABCD3-D4B5-29AB-2F1B-DB5B4EA2F30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35004894-664E-BDF5-DFCD-59974CC4C1B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3EEBD75-AF52-3569-8DFB-90475D5DE13A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55F7A836-76AC-0B08-24BD-43FB51B1858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1AC00D78-DFA0-0AE5-830D-03AA74A8698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C110FB30-6C4B-E426-792A-9C52C407A0F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0273944C-FB77-FB9B-5DA1-E4264426F26A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D91236AD-D2E0-4B86-63DF-3AEC49C9100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AEA5E60F-21E7-EB74-ADCB-5015BDEFFC6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8BE137E9-6631-6F66-490F-87FF78BE2DBB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207D4DFE-F3DD-CAED-A2DD-568810B1BAA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531090C3-AF12-4A1A-6326-486D1B3D724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BA7CE9C6-A89C-0ED1-8E44-C985122E6AE7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>
            <a:extLst>
              <a:ext uri="{FF2B5EF4-FFF2-40B4-BE49-F238E27FC236}">
                <a16:creationId xmlns:a16="http://schemas.microsoft.com/office/drawing/2014/main" id="{905A7FD2-1395-FFD7-13B4-10179BB75396}"/>
              </a:ext>
            </a:extLst>
          </p:cNvPr>
          <p:cNvGrpSpPr/>
          <p:nvPr/>
        </p:nvGrpSpPr>
        <p:grpSpPr>
          <a:xfrm>
            <a:off x="13489" y="6436236"/>
            <a:ext cx="6799718" cy="161032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1ACB6610-0492-17B7-C5C8-121636736E21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8BEE7BDC-8F79-DADE-1E9E-32F3D1D0D34E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828699F1-DC0B-8262-5148-2D2A114D1A26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3E18733-7F61-7F03-56CB-794A30E5BEEF}"/>
              </a:ext>
            </a:extLst>
          </p:cNvPr>
          <p:cNvSpPr/>
          <p:nvPr/>
        </p:nvSpPr>
        <p:spPr>
          <a:xfrm>
            <a:off x="-172533" y="226598"/>
            <a:ext cx="926917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fr-FR" sz="3600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Spanning</a:t>
            </a:r>
            <a:r>
              <a:rPr lang="fr-FR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fr-FR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Protocol</a:t>
            </a:r>
            <a:r>
              <a:rPr lang="fr-FR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(MSTP)</a:t>
            </a:r>
            <a:endParaRPr lang="fr-FR" sz="44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9DEE-B7EE-8818-8398-64971001BAF6}"/>
              </a:ext>
            </a:extLst>
          </p:cNvPr>
          <p:cNvSpPr txBox="1"/>
          <p:nvPr/>
        </p:nvSpPr>
        <p:spPr>
          <a:xfrm>
            <a:off x="370768" y="1641630"/>
            <a:ext cx="8244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Une bonne configuration est strictement recommandée afin d’éviter les problèmes ci-dessous: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dirty="0"/>
              <a:t> </a:t>
            </a:r>
            <a:r>
              <a:rPr lang="fr-FR" sz="2400" b="1" i="1" u="sng" dirty="0"/>
              <a:t>Tempêtes de broadcast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i="1" u="sng" dirty="0"/>
              <a:t>Duplication de trames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b="1" i="1" u="sng" dirty="0"/>
              <a:t>Instabilité des tables CAM</a:t>
            </a:r>
          </a:p>
          <a:p>
            <a:r>
              <a:rPr lang="fr-FR" sz="2400" b="1" dirty="0"/>
              <a:t>MSTP résout ces problèmes en: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400" b="1" i="1" dirty="0"/>
              <a:t>Créant une topologie logique sans boucle tout en conservant la redondance physique.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44CC23D6-0AF9-F555-080D-08D6D973F688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31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077450-0C7E-443A-A73A-9B4A55794CB8}"/>
              </a:ext>
            </a:extLst>
          </p:cNvPr>
          <p:cNvSpPr/>
          <p:nvPr/>
        </p:nvSpPr>
        <p:spPr>
          <a:xfrm rot="233751">
            <a:off x="5366491" y="2739229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ADF048-DBC4-4142-A999-3298510D4395}"/>
              </a:ext>
            </a:extLst>
          </p:cNvPr>
          <p:cNvSpPr/>
          <p:nvPr/>
        </p:nvSpPr>
        <p:spPr>
          <a:xfrm rot="233751">
            <a:off x="5391438" y="4304741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4D5372-461A-4CED-8BAB-8419E2141F40}"/>
              </a:ext>
            </a:extLst>
          </p:cNvPr>
          <p:cNvSpPr/>
          <p:nvPr/>
        </p:nvSpPr>
        <p:spPr>
          <a:xfrm rot="233751">
            <a:off x="5358471" y="5744793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ECF946-7AA2-4272-83F7-10AEFE7576CC}"/>
              </a:ext>
            </a:extLst>
          </p:cNvPr>
          <p:cNvSpPr/>
          <p:nvPr/>
        </p:nvSpPr>
        <p:spPr>
          <a:xfrm rot="21353261">
            <a:off x="968691" y="2747247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BA0831-8FCF-4446-A962-6D72015C5443}"/>
              </a:ext>
            </a:extLst>
          </p:cNvPr>
          <p:cNvSpPr/>
          <p:nvPr/>
        </p:nvSpPr>
        <p:spPr>
          <a:xfrm rot="21353261">
            <a:off x="933496" y="4249368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C1FC39-2CB5-4DC3-A101-D777725AF3A8}"/>
              </a:ext>
            </a:extLst>
          </p:cNvPr>
          <p:cNvSpPr/>
          <p:nvPr/>
        </p:nvSpPr>
        <p:spPr>
          <a:xfrm rot="21353261">
            <a:off x="898301" y="5735991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9A0F7B5-C465-475C-9AD6-C5A696D099F4}"/>
              </a:ext>
            </a:extLst>
          </p:cNvPr>
          <p:cNvSpPr/>
          <p:nvPr/>
        </p:nvSpPr>
        <p:spPr>
          <a:xfrm rot="233751">
            <a:off x="5418594" y="1238072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0DBA4B-D393-480A-B9D1-601A85357B1C}"/>
              </a:ext>
            </a:extLst>
          </p:cNvPr>
          <p:cNvSpPr/>
          <p:nvPr/>
        </p:nvSpPr>
        <p:spPr>
          <a:xfrm rot="21353261">
            <a:off x="999518" y="1213713"/>
            <a:ext cx="2785401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796038-62E7-4081-82DC-7B1141DBC49D}"/>
              </a:ext>
            </a:extLst>
          </p:cNvPr>
          <p:cNvSpPr/>
          <p:nvPr/>
        </p:nvSpPr>
        <p:spPr>
          <a:xfrm>
            <a:off x="4865916" y="611950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66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B07D27-5F3C-4187-8A39-3873271FD750}"/>
              </a:ext>
            </a:extLst>
          </p:cNvPr>
          <p:cNvSpPr/>
          <p:nvPr/>
        </p:nvSpPr>
        <p:spPr>
          <a:xfrm>
            <a:off x="707573" y="2096700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CC66FF"/>
              </a:gs>
              <a:gs pos="100000">
                <a:srgbClr val="CC00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05D8CC-F819-4AF7-A6BA-98DE6B2A4C40}"/>
              </a:ext>
            </a:extLst>
          </p:cNvPr>
          <p:cNvSpPr/>
          <p:nvPr/>
        </p:nvSpPr>
        <p:spPr>
          <a:xfrm>
            <a:off x="4865916" y="2113560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E830059-A02E-42F3-A5C5-DF9FD969E140}"/>
              </a:ext>
            </a:extLst>
          </p:cNvPr>
          <p:cNvSpPr/>
          <p:nvPr/>
        </p:nvSpPr>
        <p:spPr>
          <a:xfrm>
            <a:off x="707573" y="3627343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9966FF"/>
              </a:gs>
              <a:gs pos="100000">
                <a:srgbClr val="66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21099F-E474-4D69-B7DB-085ECE1B606C}"/>
              </a:ext>
            </a:extLst>
          </p:cNvPr>
          <p:cNvSpPr/>
          <p:nvPr/>
        </p:nvSpPr>
        <p:spPr>
          <a:xfrm>
            <a:off x="4865916" y="3644203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77EE00"/>
              </a:gs>
              <a:gs pos="100000">
                <a:srgbClr val="00CC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971680-57A4-4420-B90B-26B9F2B2C5B6}"/>
              </a:ext>
            </a:extLst>
          </p:cNvPr>
          <p:cNvSpPr/>
          <p:nvPr/>
        </p:nvSpPr>
        <p:spPr>
          <a:xfrm>
            <a:off x="4865916" y="5102274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CC9900"/>
              </a:gs>
              <a:gs pos="100000">
                <a:srgbClr val="99663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D5D2ABB-C3C4-4B26-94F2-1A8CC53B7C50}"/>
              </a:ext>
            </a:extLst>
          </p:cNvPr>
          <p:cNvSpPr/>
          <p:nvPr/>
        </p:nvSpPr>
        <p:spPr>
          <a:xfrm>
            <a:off x="707573" y="5085414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024A06-1686-4D65-88B5-664C60939CCA}"/>
              </a:ext>
            </a:extLst>
          </p:cNvPr>
          <p:cNvSpPr/>
          <p:nvPr/>
        </p:nvSpPr>
        <p:spPr>
          <a:xfrm>
            <a:off x="707573" y="595090"/>
            <a:ext cx="3570515" cy="1045029"/>
          </a:xfrm>
          <a:prstGeom prst="roundRect">
            <a:avLst/>
          </a:prstGeom>
          <a:gradFill flip="none" rotWithShape="1">
            <a:gsLst>
              <a:gs pos="0">
                <a:srgbClr val="FFBA00"/>
              </a:gs>
              <a:gs pos="100000">
                <a:srgbClr val="CC33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00">
            <a:extLst>
              <a:ext uri="{FF2B5EF4-FFF2-40B4-BE49-F238E27FC236}">
                <a16:creationId xmlns:a16="http://schemas.microsoft.com/office/drawing/2014/main" id="{2906E2AE-DE58-47C7-8FF9-F88A1C2578F7}"/>
              </a:ext>
            </a:extLst>
          </p:cNvPr>
          <p:cNvGrpSpPr/>
          <p:nvPr/>
        </p:nvGrpSpPr>
        <p:grpSpPr>
          <a:xfrm>
            <a:off x="901630" y="694343"/>
            <a:ext cx="3160416" cy="846520"/>
            <a:chOff x="1202173" y="694343"/>
            <a:chExt cx="4213888" cy="8465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98BF77-8359-40EC-BC8F-E7AD0136D7A6}"/>
                </a:ext>
              </a:extLst>
            </p:cNvPr>
            <p:cNvSpPr/>
            <p:nvPr/>
          </p:nvSpPr>
          <p:spPr>
            <a:xfrm>
              <a:off x="1202173" y="694343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Group 91">
              <a:extLst>
                <a:ext uri="{FF2B5EF4-FFF2-40B4-BE49-F238E27FC236}">
                  <a16:creationId xmlns:a16="http://schemas.microsoft.com/office/drawing/2014/main" id="{3AF2877F-7970-4B4F-ADAE-6970978F000E}"/>
                </a:ext>
              </a:extLst>
            </p:cNvPr>
            <p:cNvGrpSpPr/>
            <p:nvPr/>
          </p:nvGrpSpPr>
          <p:grpSpPr>
            <a:xfrm>
              <a:off x="1327153" y="762003"/>
              <a:ext cx="3623237" cy="711200"/>
              <a:chOff x="1327153" y="762003"/>
              <a:chExt cx="3623237" cy="7112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AECB319-E3B1-468F-B8E1-1D8F4A53E6EE}"/>
                  </a:ext>
                </a:extLst>
              </p:cNvPr>
              <p:cNvCxnSpPr/>
              <p:nvPr/>
            </p:nvCxnSpPr>
            <p:spPr>
              <a:xfrm>
                <a:off x="2075544" y="762003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5A9ECF-65DE-4B0B-9099-0C450F46C253}"/>
                  </a:ext>
                </a:extLst>
              </p:cNvPr>
              <p:cNvSpPr txBox="1"/>
              <p:nvPr/>
            </p:nvSpPr>
            <p:spPr>
              <a:xfrm>
                <a:off x="1327153" y="762003"/>
                <a:ext cx="568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3F2668-8A41-4A21-BE07-E7704BD2A973}"/>
                  </a:ext>
                </a:extLst>
              </p:cNvPr>
              <p:cNvSpPr txBox="1"/>
              <p:nvPr/>
            </p:nvSpPr>
            <p:spPr>
              <a:xfrm>
                <a:off x="2117973" y="762003"/>
                <a:ext cx="2832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CC33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</a:t>
                </a:r>
                <a:r>
                  <a:rPr lang="en-US" sz="1800" b="1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182707-A74A-4892-94E9-3A75C88459A6}"/>
              </a:ext>
            </a:extLst>
          </p:cNvPr>
          <p:cNvSpPr/>
          <p:nvPr/>
        </p:nvSpPr>
        <p:spPr>
          <a:xfrm>
            <a:off x="4062046" y="595090"/>
            <a:ext cx="1019908" cy="5820055"/>
          </a:xfrm>
          <a:prstGeom prst="roundRect">
            <a:avLst>
              <a:gd name="adj" fmla="val 19869"/>
            </a:avLst>
          </a:prstGeom>
          <a:noFill/>
          <a:ln w="142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65000">
                  <a:schemeClr val="bg1"/>
                </a:gs>
              </a:gsLst>
              <a:lin ang="16200000" scaled="1"/>
              <a:tileRect/>
            </a:gradFill>
          </a:ln>
          <a:effectLst>
            <a:outerShdw blurRad="50800" dist="177800" dir="5400000" algn="t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107">
            <a:extLst>
              <a:ext uri="{FF2B5EF4-FFF2-40B4-BE49-F238E27FC236}">
                <a16:creationId xmlns:a16="http://schemas.microsoft.com/office/drawing/2014/main" id="{A84E62EC-2151-463D-BA9D-3AD67FB8BAD9}"/>
              </a:ext>
            </a:extLst>
          </p:cNvPr>
          <p:cNvGrpSpPr/>
          <p:nvPr/>
        </p:nvGrpSpPr>
        <p:grpSpPr>
          <a:xfrm>
            <a:off x="5086247" y="710675"/>
            <a:ext cx="3160416" cy="846520"/>
            <a:chOff x="6781662" y="710675"/>
            <a:chExt cx="4213888" cy="8465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CD3A9D-C8DB-418D-BC43-A596CE5DDD92}"/>
                </a:ext>
              </a:extLst>
            </p:cNvPr>
            <p:cNvSpPr/>
            <p:nvPr/>
          </p:nvSpPr>
          <p:spPr>
            <a:xfrm>
              <a:off x="6781662" y="710675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Group 106">
              <a:extLst>
                <a:ext uri="{FF2B5EF4-FFF2-40B4-BE49-F238E27FC236}">
                  <a16:creationId xmlns:a16="http://schemas.microsoft.com/office/drawing/2014/main" id="{2F2084A1-BFB1-4A68-9145-E73110E85471}"/>
                </a:ext>
              </a:extLst>
            </p:cNvPr>
            <p:cNvGrpSpPr/>
            <p:nvPr/>
          </p:nvGrpSpPr>
          <p:grpSpPr>
            <a:xfrm>
              <a:off x="7113971" y="762002"/>
              <a:ext cx="3410817" cy="723037"/>
              <a:chOff x="7113971" y="762002"/>
              <a:chExt cx="3410817" cy="72303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C7AE7A8-1664-4819-997A-B95BB34D0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3179" y="885879"/>
                <a:ext cx="0" cy="5991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51E927-0FDC-4026-8B3E-85765CE90103}"/>
                  </a:ext>
                </a:extLst>
              </p:cNvPr>
              <p:cNvSpPr txBox="1"/>
              <p:nvPr/>
            </p:nvSpPr>
            <p:spPr>
              <a:xfrm>
                <a:off x="7113971" y="832023"/>
                <a:ext cx="4897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E0E28E-0B06-4954-B8F3-B619B2E33E3F}"/>
                  </a:ext>
                </a:extLst>
              </p:cNvPr>
              <p:cNvSpPr txBox="1"/>
              <p:nvPr/>
            </p:nvSpPr>
            <p:spPr>
              <a:xfrm>
                <a:off x="7895252" y="762002"/>
                <a:ext cx="262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05B5B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Problématique</a:t>
                </a:r>
                <a:endParaRPr lang="en-US" sz="1000" b="1" dirty="0">
                  <a:solidFill>
                    <a:srgbClr val="005B5B"/>
                  </a:solidFill>
                  <a:highlight>
                    <a:srgbClr val="00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CACAE4E-EB93-4153-8833-7745AC64FB9C}"/>
              </a:ext>
            </a:extLst>
          </p:cNvPr>
          <p:cNvSpPr/>
          <p:nvPr/>
        </p:nvSpPr>
        <p:spPr>
          <a:xfrm rot="5400000">
            <a:off x="3655645" y="986977"/>
            <a:ext cx="812800" cy="261257"/>
          </a:xfrm>
          <a:prstGeom prst="round2SameRect">
            <a:avLst/>
          </a:prstGeom>
          <a:gradFill>
            <a:gsLst>
              <a:gs pos="81400">
                <a:srgbClr val="D64700"/>
              </a:gs>
              <a:gs pos="7000">
                <a:srgbClr val="FF9900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95BE17D1-5031-42D4-8D82-B4C5C6F7B12B}"/>
              </a:ext>
            </a:extLst>
          </p:cNvPr>
          <p:cNvSpPr/>
          <p:nvPr/>
        </p:nvSpPr>
        <p:spPr>
          <a:xfrm rot="5400000">
            <a:off x="4675553" y="986977"/>
            <a:ext cx="812800" cy="261257"/>
          </a:xfrm>
          <a:prstGeom prst="round2SameRect">
            <a:avLst/>
          </a:prstGeom>
          <a:gradFill flip="none" rotWithShape="1">
            <a:gsLst>
              <a:gs pos="10000">
                <a:srgbClr val="009999"/>
              </a:gs>
              <a:gs pos="80560">
                <a:srgbClr val="007171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101">
            <a:extLst>
              <a:ext uri="{FF2B5EF4-FFF2-40B4-BE49-F238E27FC236}">
                <a16:creationId xmlns:a16="http://schemas.microsoft.com/office/drawing/2014/main" id="{00D7D7F5-D5AA-49D1-A6FF-63CC39C59807}"/>
              </a:ext>
            </a:extLst>
          </p:cNvPr>
          <p:cNvGrpSpPr/>
          <p:nvPr/>
        </p:nvGrpSpPr>
        <p:grpSpPr>
          <a:xfrm>
            <a:off x="901630" y="2195955"/>
            <a:ext cx="3160416" cy="846520"/>
            <a:chOff x="1202173" y="2195954"/>
            <a:chExt cx="4213888" cy="84652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36526F6-B06C-4FB6-BFCA-E85EAE12B876}"/>
                </a:ext>
              </a:extLst>
            </p:cNvPr>
            <p:cNvSpPr/>
            <p:nvPr/>
          </p:nvSpPr>
          <p:spPr>
            <a:xfrm>
              <a:off x="1202173" y="2195954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92">
              <a:extLst>
                <a:ext uri="{FF2B5EF4-FFF2-40B4-BE49-F238E27FC236}">
                  <a16:creationId xmlns:a16="http://schemas.microsoft.com/office/drawing/2014/main" id="{5A5F5ED0-D16B-4E57-87B3-F1182A349249}"/>
                </a:ext>
              </a:extLst>
            </p:cNvPr>
            <p:cNvGrpSpPr/>
            <p:nvPr/>
          </p:nvGrpSpPr>
          <p:grpSpPr>
            <a:xfrm>
              <a:off x="1327153" y="2263614"/>
              <a:ext cx="3347565" cy="711200"/>
              <a:chOff x="1327153" y="2263614"/>
              <a:chExt cx="3347565" cy="7112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7BD18AB-7DFA-461E-AF73-56DB73CF8B9C}"/>
                  </a:ext>
                </a:extLst>
              </p:cNvPr>
              <p:cNvCxnSpPr/>
              <p:nvPr/>
            </p:nvCxnSpPr>
            <p:spPr>
              <a:xfrm>
                <a:off x="2075544" y="2263614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A71AC2-23EB-413B-89EF-6ECEF7A5F3AE}"/>
                  </a:ext>
                </a:extLst>
              </p:cNvPr>
              <p:cNvSpPr txBox="1"/>
              <p:nvPr/>
            </p:nvSpPr>
            <p:spPr>
              <a:xfrm>
                <a:off x="1327153" y="2263614"/>
                <a:ext cx="568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A6D710-6395-4807-B932-812BE3D83FEF}"/>
                  </a:ext>
                </a:extLst>
              </p:cNvPr>
              <p:cNvSpPr txBox="1"/>
              <p:nvPr/>
            </p:nvSpPr>
            <p:spPr>
              <a:xfrm>
                <a:off x="2117974" y="2263614"/>
                <a:ext cx="255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A102A2"/>
                    </a:solidFill>
                    <a:highlight>
                      <a:srgbClr val="C0C0C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 </a:t>
                </a:r>
                <a:r>
                  <a:rPr lang="en-US" sz="1800" b="1" dirty="0" err="1">
                    <a:solidFill>
                      <a:srgbClr val="A102A2"/>
                    </a:solidFill>
                    <a:highlight>
                      <a:srgbClr val="C0C0C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Objectifs</a:t>
                </a:r>
                <a:endParaRPr lang="en-US" sz="1800" b="1" dirty="0">
                  <a:solidFill>
                    <a:srgbClr val="A102A2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Group 105">
            <a:extLst>
              <a:ext uri="{FF2B5EF4-FFF2-40B4-BE49-F238E27FC236}">
                <a16:creationId xmlns:a16="http://schemas.microsoft.com/office/drawing/2014/main" id="{9D515FB7-4EC4-4032-AE99-44D499C1D8F9}"/>
              </a:ext>
            </a:extLst>
          </p:cNvPr>
          <p:cNvGrpSpPr/>
          <p:nvPr/>
        </p:nvGrpSpPr>
        <p:grpSpPr>
          <a:xfrm>
            <a:off x="5059973" y="2212815"/>
            <a:ext cx="3160416" cy="846520"/>
            <a:chOff x="6746631" y="2212814"/>
            <a:chExt cx="4213888" cy="8465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EFAE1A-9529-4A5E-8C20-97D3EFB01FAB}"/>
                </a:ext>
              </a:extLst>
            </p:cNvPr>
            <p:cNvSpPr/>
            <p:nvPr/>
          </p:nvSpPr>
          <p:spPr>
            <a:xfrm>
              <a:off x="6746631" y="2212814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Group 97">
              <a:extLst>
                <a:ext uri="{FF2B5EF4-FFF2-40B4-BE49-F238E27FC236}">
                  <a16:creationId xmlns:a16="http://schemas.microsoft.com/office/drawing/2014/main" id="{E7507B52-4132-475F-A310-8509C71F54EC}"/>
                </a:ext>
              </a:extLst>
            </p:cNvPr>
            <p:cNvGrpSpPr/>
            <p:nvPr/>
          </p:nvGrpSpPr>
          <p:grpSpPr>
            <a:xfrm>
              <a:off x="7074788" y="2275449"/>
              <a:ext cx="3790056" cy="711201"/>
              <a:chOff x="7074788" y="2275449"/>
              <a:chExt cx="3790056" cy="71120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6F03C3-E207-4E7E-95CD-B13177F2F793}"/>
                  </a:ext>
                </a:extLst>
              </p:cNvPr>
              <p:cNvCxnSpPr/>
              <p:nvPr/>
            </p:nvCxnSpPr>
            <p:spPr>
              <a:xfrm>
                <a:off x="7823179" y="2275450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546EFC-2A31-4D04-9FD5-DCE70508A197}"/>
                  </a:ext>
                </a:extLst>
              </p:cNvPr>
              <p:cNvSpPr txBox="1"/>
              <p:nvPr/>
            </p:nvSpPr>
            <p:spPr>
              <a:xfrm>
                <a:off x="7074788" y="2275450"/>
                <a:ext cx="5681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5D0B16-08BB-491D-BCA2-CCEDEBC0F36A}"/>
                  </a:ext>
                </a:extLst>
              </p:cNvPr>
              <p:cNvSpPr txBox="1"/>
              <p:nvPr/>
            </p:nvSpPr>
            <p:spPr>
              <a:xfrm>
                <a:off x="7865608" y="2275449"/>
                <a:ext cx="29992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L’organisme</a:t>
                </a:r>
                <a:r>
                  <a:rPr lang="en-US" sz="1600" b="1" dirty="0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d’acceuil</a:t>
                </a:r>
                <a:r>
                  <a:rPr lang="en-US" sz="1600" b="1" dirty="0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</p:grp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31C8057-368D-4120-B1AB-71EF34553494}"/>
              </a:ext>
            </a:extLst>
          </p:cNvPr>
          <p:cNvSpPr/>
          <p:nvPr/>
        </p:nvSpPr>
        <p:spPr>
          <a:xfrm rot="5400000">
            <a:off x="3655645" y="2488588"/>
            <a:ext cx="812800" cy="261257"/>
          </a:xfrm>
          <a:prstGeom prst="round2SameRect">
            <a:avLst/>
          </a:prstGeom>
          <a:gradFill>
            <a:gsLst>
              <a:gs pos="81000">
                <a:srgbClr val="CC11D4"/>
              </a:gs>
              <a:gs pos="7000">
                <a:srgbClr val="CC66FF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7B6B919B-3E19-4753-B00E-D8F2BB37ED65}"/>
              </a:ext>
            </a:extLst>
          </p:cNvPr>
          <p:cNvSpPr/>
          <p:nvPr/>
        </p:nvSpPr>
        <p:spPr>
          <a:xfrm rot="5400000">
            <a:off x="4675553" y="2488589"/>
            <a:ext cx="812800" cy="261257"/>
          </a:xfrm>
          <a:prstGeom prst="round2SameRect">
            <a:avLst/>
          </a:prstGeom>
          <a:gradFill flip="none" rotWithShape="1">
            <a:gsLst>
              <a:gs pos="10000">
                <a:srgbClr val="FF6600"/>
              </a:gs>
              <a:gs pos="81460">
                <a:srgbClr val="FF15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02">
            <a:extLst>
              <a:ext uri="{FF2B5EF4-FFF2-40B4-BE49-F238E27FC236}">
                <a16:creationId xmlns:a16="http://schemas.microsoft.com/office/drawing/2014/main" id="{1DD95D1D-9954-4C40-BBF3-45D18A5D8C0F}"/>
              </a:ext>
            </a:extLst>
          </p:cNvPr>
          <p:cNvGrpSpPr/>
          <p:nvPr/>
        </p:nvGrpSpPr>
        <p:grpSpPr>
          <a:xfrm>
            <a:off x="901630" y="3676792"/>
            <a:ext cx="3160416" cy="896325"/>
            <a:chOff x="1202173" y="3676791"/>
            <a:chExt cx="4213888" cy="89632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30D1E41-2236-45ED-833E-CAF799AC6A38}"/>
                </a:ext>
              </a:extLst>
            </p:cNvPr>
            <p:cNvSpPr/>
            <p:nvPr/>
          </p:nvSpPr>
          <p:spPr>
            <a:xfrm>
              <a:off x="1202173" y="372659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0" name="Group 93">
              <a:extLst>
                <a:ext uri="{FF2B5EF4-FFF2-40B4-BE49-F238E27FC236}">
                  <a16:creationId xmlns:a16="http://schemas.microsoft.com/office/drawing/2014/main" id="{87C865CB-1022-4015-B6E7-44F4BD5B5F16}"/>
                </a:ext>
              </a:extLst>
            </p:cNvPr>
            <p:cNvGrpSpPr/>
            <p:nvPr/>
          </p:nvGrpSpPr>
          <p:grpSpPr>
            <a:xfrm>
              <a:off x="1327153" y="3676791"/>
              <a:ext cx="3718029" cy="828665"/>
              <a:chOff x="1327153" y="3676791"/>
              <a:chExt cx="3718029" cy="82866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12ECDEA-4D97-4DAB-840E-9145D9E2D3B1}"/>
                  </a:ext>
                </a:extLst>
              </p:cNvPr>
              <p:cNvCxnSpPr/>
              <p:nvPr/>
            </p:nvCxnSpPr>
            <p:spPr>
              <a:xfrm>
                <a:off x="2075544" y="3794256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3F993FB-AB3D-4965-8C88-F3C7AC79A69A}"/>
                  </a:ext>
                </a:extLst>
              </p:cNvPr>
              <p:cNvSpPr txBox="1"/>
              <p:nvPr/>
            </p:nvSpPr>
            <p:spPr>
              <a:xfrm>
                <a:off x="1327153" y="3794256"/>
                <a:ext cx="568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E92AEA-6BEE-4B65-8EAE-64321F118C5E}"/>
                  </a:ext>
                </a:extLst>
              </p:cNvPr>
              <p:cNvSpPr txBox="1"/>
              <p:nvPr/>
            </p:nvSpPr>
            <p:spPr>
              <a:xfrm>
                <a:off x="2162141" y="3676791"/>
                <a:ext cx="28830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</a:t>
                </a:r>
                <a:r>
                  <a:rPr lang="en-US" sz="1600" b="1" dirty="0" err="1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sécurité</a:t>
                </a:r>
                <a:r>
                  <a:rPr lang="en-US" sz="1600" b="1" dirty="0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solidFill>
                      <a:srgbClr val="C902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informatique</a:t>
                </a:r>
                <a:endParaRPr lang="en-US" sz="1600" b="1" dirty="0">
                  <a:solidFill>
                    <a:srgbClr val="C902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60CFDF44-7985-44E4-90B9-B059B5BD8487}"/>
              </a:ext>
            </a:extLst>
          </p:cNvPr>
          <p:cNvSpPr/>
          <p:nvPr/>
        </p:nvSpPr>
        <p:spPr>
          <a:xfrm rot="5400000">
            <a:off x="3655645" y="4019229"/>
            <a:ext cx="812800" cy="261257"/>
          </a:xfrm>
          <a:prstGeom prst="round2SameRect">
            <a:avLst/>
          </a:prstGeom>
          <a:gradFill>
            <a:gsLst>
              <a:gs pos="7000">
                <a:srgbClr val="9966FF"/>
              </a:gs>
              <a:gs pos="78796">
                <a:srgbClr val="7266B0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96">
            <a:extLst>
              <a:ext uri="{FF2B5EF4-FFF2-40B4-BE49-F238E27FC236}">
                <a16:creationId xmlns:a16="http://schemas.microsoft.com/office/drawing/2014/main" id="{13A17BFA-A3BF-4FB1-987D-CE30ADE14F88}"/>
              </a:ext>
            </a:extLst>
          </p:cNvPr>
          <p:cNvGrpSpPr/>
          <p:nvPr/>
        </p:nvGrpSpPr>
        <p:grpSpPr>
          <a:xfrm>
            <a:off x="5059973" y="3715733"/>
            <a:ext cx="3160416" cy="874243"/>
            <a:chOff x="6746631" y="3715734"/>
            <a:chExt cx="4213888" cy="87424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1FE9696-7A16-4636-A2CF-4B80149D0A4A}"/>
                </a:ext>
              </a:extLst>
            </p:cNvPr>
            <p:cNvSpPr/>
            <p:nvPr/>
          </p:nvSpPr>
          <p:spPr>
            <a:xfrm>
              <a:off x="6746631" y="374345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A7C2F8-2746-4054-B9EB-3283F19F7907}"/>
                </a:ext>
              </a:extLst>
            </p:cNvPr>
            <p:cNvCxnSpPr/>
            <p:nvPr/>
          </p:nvCxnSpPr>
          <p:spPr>
            <a:xfrm>
              <a:off x="7823179" y="3806092"/>
              <a:ext cx="0" cy="711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F47B99-12D1-4562-87CD-3F999F22E617}"/>
                </a:ext>
              </a:extLst>
            </p:cNvPr>
            <p:cNvSpPr txBox="1"/>
            <p:nvPr/>
          </p:nvSpPr>
          <p:spPr>
            <a:xfrm>
              <a:off x="7074788" y="3806093"/>
              <a:ext cx="5681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9B26CCB-0683-41E8-BBF3-F5EE86D3D54D}"/>
                </a:ext>
              </a:extLst>
            </p:cNvPr>
            <p:cNvSpPr txBox="1"/>
            <p:nvPr/>
          </p:nvSpPr>
          <p:spPr>
            <a:xfrm>
              <a:off x="7968046" y="3715734"/>
              <a:ext cx="2556744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5B5A8A"/>
                  </a:solidFill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Présentation</a:t>
              </a:r>
              <a:r>
                <a:rPr lang="en-US" sz="1600" b="1" dirty="0">
                  <a:solidFill>
                    <a:srgbClr val="5B5A8A"/>
                  </a:solidFill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de switch Aruba et pare feu  FortiGate </a:t>
              </a:r>
            </a:p>
          </p:txBody>
        </p:sp>
      </p:grpSp>
      <p:grpSp>
        <p:nvGrpSpPr>
          <p:cNvPr id="42" name="Group 103">
            <a:extLst>
              <a:ext uri="{FF2B5EF4-FFF2-40B4-BE49-F238E27FC236}">
                <a16:creationId xmlns:a16="http://schemas.microsoft.com/office/drawing/2014/main" id="{4DE51F5E-5A87-4272-9457-0EB0AF2A10CB}"/>
              </a:ext>
            </a:extLst>
          </p:cNvPr>
          <p:cNvGrpSpPr/>
          <p:nvPr/>
        </p:nvGrpSpPr>
        <p:grpSpPr>
          <a:xfrm>
            <a:off x="901631" y="5157983"/>
            <a:ext cx="3192239" cy="873204"/>
            <a:chOff x="1202173" y="5157983"/>
            <a:chExt cx="4256318" cy="87320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E618B41-0DC4-4974-A184-5C569AC5991A}"/>
                </a:ext>
              </a:extLst>
            </p:cNvPr>
            <p:cNvSpPr/>
            <p:nvPr/>
          </p:nvSpPr>
          <p:spPr>
            <a:xfrm>
              <a:off x="1202173" y="5184667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Group 94">
              <a:extLst>
                <a:ext uri="{FF2B5EF4-FFF2-40B4-BE49-F238E27FC236}">
                  <a16:creationId xmlns:a16="http://schemas.microsoft.com/office/drawing/2014/main" id="{6591509C-7BEA-470A-88F0-EA6911A9662B}"/>
                </a:ext>
              </a:extLst>
            </p:cNvPr>
            <p:cNvGrpSpPr/>
            <p:nvPr/>
          </p:nvGrpSpPr>
          <p:grpSpPr>
            <a:xfrm>
              <a:off x="1327153" y="5157983"/>
              <a:ext cx="4131338" cy="805544"/>
              <a:chOff x="1327153" y="5157983"/>
              <a:chExt cx="4131338" cy="805544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0483F0-3733-4FA9-8449-D087A6A9BB93}"/>
                  </a:ext>
                </a:extLst>
              </p:cNvPr>
              <p:cNvCxnSpPr/>
              <p:nvPr/>
            </p:nvCxnSpPr>
            <p:spPr>
              <a:xfrm>
                <a:off x="2075544" y="5252327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B6B3C-E5AB-41C4-A304-81E61FDECA9E}"/>
                  </a:ext>
                </a:extLst>
              </p:cNvPr>
              <p:cNvSpPr txBox="1"/>
              <p:nvPr/>
            </p:nvSpPr>
            <p:spPr>
              <a:xfrm>
                <a:off x="1327153" y="5252327"/>
                <a:ext cx="568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2AE503A-054D-4A47-BC09-1D222FF4D1E4}"/>
                  </a:ext>
                </a:extLst>
              </p:cNvPr>
              <p:cNvSpPr txBox="1"/>
              <p:nvPr/>
            </p:nvSpPr>
            <p:spPr>
              <a:xfrm>
                <a:off x="2361513" y="5157983"/>
                <a:ext cx="30969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0005C9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Conception</a:t>
                </a:r>
              </a:p>
              <a:p>
                <a:r>
                  <a:rPr lang="en-US" sz="1800" b="1" dirty="0">
                    <a:solidFill>
                      <a:srgbClr val="0005C9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:r>
                  <a:rPr lang="en-US" sz="1800" b="1" dirty="0" err="1">
                    <a:solidFill>
                      <a:srgbClr val="0005C9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Réalisation</a:t>
                </a:r>
                <a:r>
                  <a:rPr lang="en-US" sz="1800" b="1" dirty="0">
                    <a:solidFill>
                      <a:srgbClr val="0005C9"/>
                    </a:solidFill>
                    <a:highlight>
                      <a:srgbClr val="00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</p:grp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2EADCD2B-1EE2-4DA9-BC76-C8ED7E6777C9}"/>
              </a:ext>
            </a:extLst>
          </p:cNvPr>
          <p:cNvSpPr/>
          <p:nvPr/>
        </p:nvSpPr>
        <p:spPr>
          <a:xfrm rot="5400000">
            <a:off x="4675553" y="4019230"/>
            <a:ext cx="812800" cy="261257"/>
          </a:xfrm>
          <a:prstGeom prst="round2SameRect">
            <a:avLst/>
          </a:prstGeom>
          <a:gradFill flip="none" rotWithShape="1">
            <a:gsLst>
              <a:gs pos="10000">
                <a:srgbClr val="77EE00"/>
              </a:gs>
              <a:gs pos="80000">
                <a:srgbClr val="19D3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91A7C1D6-70A5-48C0-B208-9D73810F3396}"/>
              </a:ext>
            </a:extLst>
          </p:cNvPr>
          <p:cNvSpPr/>
          <p:nvPr/>
        </p:nvSpPr>
        <p:spPr>
          <a:xfrm rot="5400000">
            <a:off x="3655645" y="5477301"/>
            <a:ext cx="812800" cy="261257"/>
          </a:xfrm>
          <a:prstGeom prst="round2SameRect">
            <a:avLst/>
          </a:prstGeom>
          <a:gradFill>
            <a:gsLst>
              <a:gs pos="7000">
                <a:srgbClr val="00CCFF"/>
              </a:gs>
              <a:gs pos="75262">
                <a:srgbClr val="0036FF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104">
            <a:extLst>
              <a:ext uri="{FF2B5EF4-FFF2-40B4-BE49-F238E27FC236}">
                <a16:creationId xmlns:a16="http://schemas.microsoft.com/office/drawing/2014/main" id="{80D1A13A-8F35-4B4C-893A-ECF7A3B7C1C9}"/>
              </a:ext>
            </a:extLst>
          </p:cNvPr>
          <p:cNvGrpSpPr/>
          <p:nvPr/>
        </p:nvGrpSpPr>
        <p:grpSpPr>
          <a:xfrm>
            <a:off x="5059973" y="5201527"/>
            <a:ext cx="3160416" cy="846520"/>
            <a:chOff x="6746631" y="5201527"/>
            <a:chExt cx="4213888" cy="84652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4FBA446-9D38-4583-933C-40CD4AC08AFB}"/>
                </a:ext>
              </a:extLst>
            </p:cNvPr>
            <p:cNvSpPr/>
            <p:nvPr/>
          </p:nvSpPr>
          <p:spPr>
            <a:xfrm>
              <a:off x="6746631" y="5201527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6" name="Group 95">
              <a:extLst>
                <a:ext uri="{FF2B5EF4-FFF2-40B4-BE49-F238E27FC236}">
                  <a16:creationId xmlns:a16="http://schemas.microsoft.com/office/drawing/2014/main" id="{48932711-CAF3-44AD-A18D-F5A7E634D312}"/>
                </a:ext>
              </a:extLst>
            </p:cNvPr>
            <p:cNvGrpSpPr/>
            <p:nvPr/>
          </p:nvGrpSpPr>
          <p:grpSpPr>
            <a:xfrm>
              <a:off x="7074788" y="5264163"/>
              <a:ext cx="3347565" cy="711200"/>
              <a:chOff x="7074788" y="5264163"/>
              <a:chExt cx="3347565" cy="71120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9F7E87C-D587-4A23-858B-E163266FC8CD}"/>
                  </a:ext>
                </a:extLst>
              </p:cNvPr>
              <p:cNvCxnSpPr/>
              <p:nvPr/>
            </p:nvCxnSpPr>
            <p:spPr>
              <a:xfrm>
                <a:off x="7823179" y="5264163"/>
                <a:ext cx="0" cy="711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931D327-1327-4EB9-90EE-A341ECF2339B}"/>
                  </a:ext>
                </a:extLst>
              </p:cNvPr>
              <p:cNvSpPr txBox="1"/>
              <p:nvPr/>
            </p:nvSpPr>
            <p:spPr>
              <a:xfrm>
                <a:off x="7074788" y="5264163"/>
                <a:ext cx="5681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9200C63-E68D-48C3-AC45-59187A42316F}"/>
                  </a:ext>
                </a:extLst>
              </p:cNvPr>
              <p:cNvSpPr txBox="1"/>
              <p:nvPr/>
            </p:nvSpPr>
            <p:spPr>
              <a:xfrm>
                <a:off x="7865609" y="5264163"/>
                <a:ext cx="255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7A5228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Conclusion</a:t>
                </a:r>
                <a:r>
                  <a:rPr lang="en-US" sz="1800" b="1" dirty="0">
                    <a:solidFill>
                      <a:srgbClr val="7A52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</p:grp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589645AD-12D0-496B-B755-2B16D4404C38}"/>
              </a:ext>
            </a:extLst>
          </p:cNvPr>
          <p:cNvSpPr/>
          <p:nvPr/>
        </p:nvSpPr>
        <p:spPr>
          <a:xfrm rot="5400000">
            <a:off x="4675553" y="5477301"/>
            <a:ext cx="812800" cy="261257"/>
          </a:xfrm>
          <a:prstGeom prst="round2SameRect">
            <a:avLst/>
          </a:prstGeom>
          <a:gradFill flip="none" rotWithShape="1">
            <a:gsLst>
              <a:gs pos="10000">
                <a:srgbClr val="CC9900"/>
              </a:gs>
              <a:gs pos="81460">
                <a:srgbClr val="A47128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E97EBAC-5EDB-D379-D74D-A6ADF793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8475134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6DECAF-5E71-4823-B4A7-96F5F45E2BF7}" type="slidenum">
              <a:rPr lang="fr-F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AC4275-4D14-274D-51CC-C1FE5DF1721A}"/>
              </a:ext>
            </a:extLst>
          </p:cNvPr>
          <p:cNvSpPr txBox="1"/>
          <p:nvPr/>
        </p:nvSpPr>
        <p:spPr>
          <a:xfrm>
            <a:off x="8610600" y="6342750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9E10F-A765-90E2-D416-850D24D970AB}"/>
              </a:ext>
            </a:extLst>
          </p:cNvPr>
          <p:cNvSpPr/>
          <p:nvPr/>
        </p:nvSpPr>
        <p:spPr>
          <a:xfrm>
            <a:off x="2481838" y="-130421"/>
            <a:ext cx="39392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 DE TRAVAIL </a:t>
            </a:r>
          </a:p>
        </p:txBody>
      </p:sp>
    </p:spTree>
    <p:extLst>
      <p:ext uri="{BB962C8B-B14F-4D97-AF65-F5344CB8AC3E}">
        <p14:creationId xmlns:p14="http://schemas.microsoft.com/office/powerpoint/2010/main" val="18096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5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00" grpId="0" animBg="1"/>
      <p:bldP spid="109" grpId="0" animBg="1"/>
      <p:bldP spid="110" grpId="0" animBg="1"/>
      <p:bldP spid="99" grpId="0" animBg="1"/>
      <p:bldP spid="4" grpId="0" animBg="1"/>
      <p:bldP spid="7" grpId="0" animBg="1"/>
      <p:bldP spid="25" grpId="0" animBg="1"/>
      <p:bldP spid="28" grpId="0" animBg="1"/>
      <p:bldP spid="43" grpId="0" animBg="1"/>
      <p:bldP spid="46" grpId="0" animBg="1"/>
      <p:bldP spid="64" grpId="0" animBg="1"/>
      <p:bldP spid="61" grpId="0" animBg="1"/>
      <p:bldP spid="3" grpId="0" animBg="1"/>
      <p:bldP spid="6" grpId="0" animBg="1"/>
      <p:bldP spid="9" grpId="0" animBg="1"/>
      <p:bldP spid="27" grpId="0" animBg="1"/>
      <p:bldP spid="30" grpId="0" animBg="1"/>
      <p:bldP spid="45" grpId="0" animBg="1"/>
      <p:bldP spid="48" grpId="0" animBg="1"/>
      <p:bldP spid="63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9193CD39-78C4-7323-3B90-F592FC60E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08046C51-1A71-E59B-48BD-415A4DC5C3AB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2C6E72E6-991A-E2A5-32D9-2171FDA881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038DFF8C-5123-1D42-8BFB-BE957B722E29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C91B8E9E-6FE8-5BA1-69D4-38422F855191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4EDAAEDB-BE6A-A89F-2837-6166BC93DC6F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FE03BED9-DC5B-63D9-1E19-7E0CEE37EDE1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40874C17-BBD1-AA90-427F-1D8058D2076D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DB516B16-1F26-FCCC-2870-380E3D18819E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A7DB5C9-D3EF-5C21-A175-31168553DFCF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FBE670FD-6A02-F45B-C4C0-B41DCA9D9EDD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B7A6A8B2-6C8B-7C24-CE93-D4C923C7F4D0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AC7CD0E3-294F-4C8A-B9DB-B902299177ED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ACD051C7-974F-6D96-A079-B85BCEDE2BB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751AC805-8FBE-A296-82E7-0972456FE92E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434DEF3-19F0-9065-0451-4394D9E7968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C9280F00-E466-CE57-D692-BC12A2D4003C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4A99707B-5044-BE64-C53F-AEB7F7B34684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7987E46F-9C19-775D-DD3B-A513BA895EE6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8F80BDFE-023B-136F-E8F6-E744B22C7E6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59AD4394-13B0-B0CF-CA34-FA295DA379D2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9FACF46C-1F31-0182-1396-2B1B37D46AC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4A6B94B9-DD17-0B6E-E4CB-05F523BE0EF4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946F9108-A860-BFEA-8FB1-EC26D5815DF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4B41F12-9741-ADB9-E1BD-B887CC30934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BBEF0EAF-5C61-C439-B879-E8677FF082D5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781D1C3F-E60D-B782-A67C-B916446345AD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B0D2C161-CAE6-90A3-F388-BE5B2E53662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1A58BBC2-97CE-F915-7D61-75FB7012BD0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F6440AA4-46D2-0C92-F5D4-FF07029B9F4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F377BFF1-C627-67B1-5929-D3677AC0F5BF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020CFB18-A8D8-CB14-5E61-E846661880A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CA409F5E-90C2-DB3F-DDE4-5BD789A145DC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609E15DD-9F1A-01A4-FA44-BC540B68075F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50001DE9-6D7A-D80C-B661-FFF012CBB95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F27F8943-3368-119D-C454-754BC49C3F2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6B54A4D5-4FB3-B3D4-1D82-8B45149DC3BF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>
            <a:extLst>
              <a:ext uri="{FF2B5EF4-FFF2-40B4-BE49-F238E27FC236}">
                <a16:creationId xmlns:a16="http://schemas.microsoft.com/office/drawing/2014/main" id="{EB4D6FDF-5834-89D6-26A0-ACF8FBE9A38A}"/>
              </a:ext>
            </a:extLst>
          </p:cNvPr>
          <p:cNvGrpSpPr/>
          <p:nvPr/>
        </p:nvGrpSpPr>
        <p:grpSpPr>
          <a:xfrm>
            <a:off x="13489" y="6436236"/>
            <a:ext cx="6799718" cy="161032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7CB2AEF9-0FED-EC56-F055-C5CD60D435D2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9EE0B162-35E6-E785-9B35-E9494AA61B19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E49D7F92-4DD6-CA7C-2143-03379738BDB8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969B667-21CE-034A-77D3-83D4E168218A}"/>
              </a:ext>
            </a:extLst>
          </p:cNvPr>
          <p:cNvSpPr/>
          <p:nvPr/>
        </p:nvSpPr>
        <p:spPr>
          <a:xfrm>
            <a:off x="-149660" y="499964"/>
            <a:ext cx="9269174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Le pare-feu</a:t>
            </a:r>
            <a:endParaRPr lang="fr-FR" sz="4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BF38D-F66C-355E-66AC-9FC828135C19}"/>
              </a:ext>
            </a:extLst>
          </p:cNvPr>
          <p:cNvSpPr txBox="1"/>
          <p:nvPr/>
        </p:nvSpPr>
        <p:spPr>
          <a:xfrm>
            <a:off x="589799" y="1922109"/>
            <a:ext cx="82441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/>
              <a:t>Un pare-feu (ou firewall) est un dispositif de sécurité destiné à assurer une protection entre un réseau local et un autre réseau, tel qu’un second réseau interne ou internet.</a:t>
            </a:r>
          </a:p>
          <a:p>
            <a:r>
              <a:rPr lang="fr-FR" sz="2400" b="1" i="1" dirty="0"/>
              <a:t>Un pare-feu peut être matérielle ou logiciel, dédié à la gestion et au filtrage du trafic réseau</a:t>
            </a:r>
            <a:endParaRPr lang="fr-FR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87BD5F94-D022-6A2E-7398-3FAFC4A2272E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B027E-53A6-3FBB-ACC1-93C4B8247BD8}"/>
              </a:ext>
            </a:extLst>
          </p:cNvPr>
          <p:cNvSpPr txBox="1"/>
          <p:nvPr/>
        </p:nvSpPr>
        <p:spPr>
          <a:xfrm>
            <a:off x="704589" y="4604937"/>
            <a:ext cx="78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 Tout ce qui n’est pas explicitement autorisé est interdit. »</a:t>
            </a:r>
          </a:p>
        </p:txBody>
      </p:sp>
    </p:spTree>
    <p:extLst>
      <p:ext uri="{BB962C8B-B14F-4D97-AF65-F5344CB8AC3E}">
        <p14:creationId xmlns:p14="http://schemas.microsoft.com/office/powerpoint/2010/main" val="2290629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F1ADC-F2CB-D765-CDDA-A5593AA0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8E75086-D942-0E06-E19F-E88A4906681E}"/>
              </a:ext>
            </a:extLst>
          </p:cNvPr>
          <p:cNvSpPr txBox="1"/>
          <p:nvPr/>
        </p:nvSpPr>
        <p:spPr>
          <a:xfrm>
            <a:off x="395536" y="764704"/>
            <a:ext cx="8352928" cy="381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7200" b="1" kern="100" dirty="0" err="1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</a:t>
            </a:r>
            <a:r>
              <a:rPr lang="en-US" sz="72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switch Aruba et pare feu  FortiGate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701D896A-2890-2DE3-16A3-2C41DACF1C89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12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76340-D533-7BA7-C90E-BF355A57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6" y="27479"/>
            <a:ext cx="8285648" cy="6830521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5517BC15-DC6A-18C6-42D3-90C9C639FA1F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35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BDB35-7BC4-9A72-AD18-04200125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B025AD01-8552-A70D-3385-0581FF9F83A8}"/>
              </a:ext>
            </a:extLst>
          </p:cNvPr>
          <p:cNvSpPr txBox="1"/>
          <p:nvPr/>
        </p:nvSpPr>
        <p:spPr>
          <a:xfrm>
            <a:off x="0" y="1412776"/>
            <a:ext cx="9144000" cy="4219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algn="ctr"/>
            <a:r>
              <a:rPr lang="en-US" sz="96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sz="9600" b="1" kern="100" dirty="0" err="1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r>
              <a:rPr lang="en-US" sz="96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en-US" sz="7200" b="1" kern="100" dirty="0">
              <a:solidFill>
                <a:schemeClr val="bg2"/>
              </a:solidFill>
              <a:effectLst>
                <a:reflection blurRad="6350" stA="53000" endA="300" endPos="35500" dir="5400000" sy="-90000" algn="bl"/>
              </a:effectLst>
              <a:highlight>
                <a:srgbClr val="000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E59B224-E672-2DFC-FF8C-CD71EE84BC2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0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E19B7E00-E7BE-7E3E-2B08-0B362B5A4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84F9E9D2-5454-D82B-95D3-2808178B0260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5882F169-680C-005E-6604-2667FA65B3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48D07AFF-30E1-A48D-E85D-318C58785803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E2DF415D-F008-AF7E-181F-87E989C4DC21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D1A90D08-D8EB-6A4A-CAFE-ECB599A5BA1F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5F20B949-60DD-BAB5-0B05-AFDD9A162ECD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36C2019C-1F27-E269-8EB1-2BFB9923EFAA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B78FCF24-32DE-74A4-CED0-19D8B593EAD7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2E4E0CBC-8127-4DBE-DF7B-6761D994BB76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6A323615-BE47-263A-D403-211B3CBC55DE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7FCC437D-FAAE-6B52-0795-CE4042889529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3007C5F8-3B28-1241-A79E-7B67169C9CBF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19AE5404-031D-7CC5-A081-809D0303133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6020FC93-573B-A39F-7560-D06FDACAFBA6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C12B44E-3CE2-5FEA-0EFB-98DD251CA3A6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28F2DD78-A12E-61B5-4AB2-66203EEC499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00ABBED2-6D76-5CF3-32B9-A93FADF953D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C59F8A49-A8AA-6F1E-C805-66E19C59505D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B73E940E-5D4B-5D96-0B3E-6E3D731E6D6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F7D57017-3CEA-EB6B-0E39-66821C476E7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6B19F0AA-82B0-D88A-69EC-31F00DC5AFCB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FEBC5F63-8FC0-2D00-603D-1B9033FF0D99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9D96333E-1F95-5009-7954-DA380235090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C544090A-4DB6-2BCE-CF43-45ACCF68377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69180CFB-163F-0C9E-2334-79C2A5FD2BD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B054D277-CF75-A8DE-F935-8DA7BFBAFD42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BE438223-4CA1-846F-5F96-44E03D066D6C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02806BB-1E67-5A83-0691-1C68B04D2112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0BDE17E8-2317-84D7-1B6F-B60BB8CE30C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AF80A8F4-FA2A-4533-F326-B56443075F0C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96BDA977-F0CC-E713-2EC7-E35A5CC979A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3E5CB0FC-4228-3423-791C-8623BD3C5A2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962EF7DA-86D1-D717-EF0B-0AE04290AB62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5E4F6B6B-36BC-0775-89FD-5CD8F4600A4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8947A069-1E65-B8A5-B681-36F194DBBD93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4AE01ED6-181C-C7E2-4E28-43D0D2D06BD0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>
            <a:extLst>
              <a:ext uri="{FF2B5EF4-FFF2-40B4-BE49-F238E27FC236}">
                <a16:creationId xmlns:a16="http://schemas.microsoft.com/office/drawing/2014/main" id="{85090F8C-E222-741D-159C-1BFC7FBF0BE1}"/>
              </a:ext>
            </a:extLst>
          </p:cNvPr>
          <p:cNvGrpSpPr/>
          <p:nvPr/>
        </p:nvGrpSpPr>
        <p:grpSpPr>
          <a:xfrm>
            <a:off x="442680" y="4348017"/>
            <a:ext cx="2258900" cy="218821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B900AFE8-83E4-BF9C-B718-D6545C98A6B0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54CA04CE-2DD3-4771-197D-8A602BA35BE4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74CC354D-B3B6-5E07-D1A3-446D8AB0AF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05E665-BC03-6920-A161-E5F0915E6640}"/>
              </a:ext>
            </a:extLst>
          </p:cNvPr>
          <p:cNvSpPr/>
          <p:nvPr/>
        </p:nvSpPr>
        <p:spPr>
          <a:xfrm>
            <a:off x="-173552" y="1334551"/>
            <a:ext cx="92691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Conception</a:t>
            </a:r>
          </a:p>
          <a:p>
            <a:pPr algn="ctr"/>
            <a:endParaRPr lang="fr-FR" sz="44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3FCA9-481D-CFEC-5EDE-DA6FB9B42CE2}"/>
              </a:ext>
            </a:extLst>
          </p:cNvPr>
          <p:cNvSpPr txBox="1"/>
          <p:nvPr/>
        </p:nvSpPr>
        <p:spPr>
          <a:xfrm>
            <a:off x="467544" y="2929668"/>
            <a:ext cx="8244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conception s’appuie sur les solutions proposées et vise à garantir performance, résilience et évolutivité, en intégrant les </a:t>
            </a:r>
            <a:r>
              <a:rPr lang="fr-FR" sz="2400" dirty="0" err="1"/>
              <a:t>switchs</a:t>
            </a:r>
            <a:r>
              <a:rPr lang="fr-FR" sz="2400" dirty="0"/>
              <a:t> Aruba </a:t>
            </a:r>
            <a:r>
              <a:rPr lang="fr-FR" sz="2400" dirty="0" err="1"/>
              <a:t>ProVision</a:t>
            </a:r>
            <a:r>
              <a:rPr lang="fr-FR" sz="2400" dirty="0"/>
              <a:t>, le pare feu </a:t>
            </a:r>
            <a:r>
              <a:rPr lang="fr-FR" sz="2400" dirty="0" err="1"/>
              <a:t>FortiGate</a:t>
            </a:r>
            <a:r>
              <a:rPr lang="fr-FR" sz="2400" dirty="0"/>
              <a:t>, des points d’accès Wi-Fi et de </a:t>
            </a:r>
            <a:r>
              <a:rPr lang="fr-FR" sz="2400" dirty="0" err="1"/>
              <a:t>VoIP</a:t>
            </a:r>
            <a:r>
              <a:rPr lang="fr-FR" sz="2400" dirty="0"/>
              <a:t>.</a:t>
            </a:r>
            <a:endParaRPr lang="fr-F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FA991935-D713-3BC6-C62C-9AF61523725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56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2D848-12D2-AF63-DCCD-7C13451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0"/>
            <a:ext cx="5688632" cy="6858000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446AAB70-B526-1532-FC28-B66ACA7750A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0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8854B-393E-BE4F-8E17-F72DE158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" y="980728"/>
            <a:ext cx="9123716" cy="5196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5F117-9B61-8AA5-BAA7-C3EFC67AEA6A}"/>
              </a:ext>
            </a:extLst>
          </p:cNvPr>
          <p:cNvSpPr txBox="1"/>
          <p:nvPr/>
        </p:nvSpPr>
        <p:spPr>
          <a:xfrm>
            <a:off x="2375756" y="263387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 techniques</a:t>
            </a: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3AD2999E-26A7-C075-5BF0-BC4C7025795B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4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4303E4-F0E0-8D24-F35A-3594CB68580E}"/>
              </a:ext>
            </a:extLst>
          </p:cNvPr>
          <p:cNvGrpSpPr/>
          <p:nvPr/>
        </p:nvGrpSpPr>
        <p:grpSpPr>
          <a:xfrm>
            <a:off x="1907704" y="1124744"/>
            <a:ext cx="5256584" cy="5616624"/>
            <a:chOff x="2673252" y="188640"/>
            <a:chExt cx="3797495" cy="4832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790F19-B983-62D2-65FF-9F223610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252" y="188640"/>
              <a:ext cx="3797495" cy="19686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DF93CB-8D49-58FF-5E18-8F24033DF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252" y="2157241"/>
              <a:ext cx="3791145" cy="28639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12EA0E-3B76-9CE7-7D24-C79966B287A7}"/>
              </a:ext>
            </a:extLst>
          </p:cNvPr>
          <p:cNvSpPr txBox="1"/>
          <p:nvPr/>
        </p:nvSpPr>
        <p:spPr>
          <a:xfrm>
            <a:off x="2335357" y="26064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 techniques</a:t>
            </a: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5085F3FC-EF1F-0114-65C6-A19BE4FA5DDD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0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66D4-9B9D-C5B1-06DD-DF8507BF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04664"/>
            <a:ext cx="6858000" cy="836712"/>
          </a:xfrm>
        </p:spPr>
        <p:txBody>
          <a:bodyPr>
            <a:normAutofit/>
          </a:bodyPr>
          <a:lstStyle/>
          <a:p>
            <a:r>
              <a:rPr lang="fr-FR" sz="48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 techniques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5577E-F3B4-6F71-0DF1-0A7EF7C87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88840"/>
            <a:ext cx="9144000" cy="354043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Politiques 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FortiGate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ACL et filtrage des flux pour réduire les risques.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Configuration d’une route statique pour diriger le trafic vers internet.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Configuration du profil nommé </a:t>
            </a:r>
            <a:r>
              <a:rPr lang="fr-FR" sz="2000" b="1" dirty="0"/>
              <a:t>filtre zone </a:t>
            </a:r>
            <a:r>
              <a:rPr lang="fr-FR" sz="2000" dirty="0"/>
              <a:t>qui bloque la catégories </a:t>
            </a:r>
            <a:r>
              <a:rPr lang="fr-FR" sz="2000" b="1" dirty="0"/>
              <a:t>Internet Radio and TV</a:t>
            </a:r>
            <a:r>
              <a:rPr lang="fr-FR" sz="2000" dirty="0"/>
              <a:t>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création d’une politique nommée </a:t>
            </a:r>
            <a:r>
              <a:rPr lang="fr-FR" sz="2000" b="1" dirty="0"/>
              <a:t>zone to </a:t>
            </a:r>
            <a:r>
              <a:rPr lang="fr-FR" sz="2000" b="1" dirty="0" err="1"/>
              <a:t>wan</a:t>
            </a:r>
            <a:r>
              <a:rPr lang="fr-FR" sz="2000" b="1" dirty="0"/>
              <a:t> </a:t>
            </a:r>
            <a:r>
              <a:rPr lang="fr-FR" sz="2000" dirty="0"/>
              <a:t>pour permettre l’accès à Internet depuis les VLANs (10,20,30,40,50,60,70) et en associe le profils de sécurité </a:t>
            </a:r>
            <a:r>
              <a:rPr lang="fr-FR" sz="2000" b="1" dirty="0"/>
              <a:t>filtre zone</a:t>
            </a:r>
            <a:r>
              <a:rPr lang="fr-FR" sz="2000" dirty="0"/>
              <a:t>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Création d’une politique nommée </a:t>
            </a:r>
            <a:r>
              <a:rPr lang="fr-FR" sz="2000" b="1" dirty="0"/>
              <a:t>invité to internet</a:t>
            </a:r>
            <a:r>
              <a:rPr lang="fr-FR" sz="2000" dirty="0"/>
              <a:t> pour permettre l’accès à Internet depuis le VLAN 80 et en associe le profils de sécurité par défaut.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Créer et appliquer un profil de filtrage web pour bloquer l’accès à </a:t>
            </a:r>
            <a:r>
              <a:rPr lang="fr-FR" sz="2000" b="1" dirty="0"/>
              <a:t>Facebook</a:t>
            </a:r>
            <a:r>
              <a:rPr lang="fr-FR" sz="2000" dirty="0"/>
              <a:t> (Vlan 10,20,30,40,50,60,70).</a:t>
            </a:r>
          </a:p>
          <a:p>
            <a:pPr marL="457200" indent="-457200" algn="l">
              <a:buFont typeface="+mj-lt"/>
              <a:buAutoNum type="arabicParenR"/>
            </a:pPr>
            <a:r>
              <a:rPr lang="fr-FR" sz="2000" dirty="0"/>
              <a:t>Politique d’isolation entre vlan80 (invite) et les autre vlan.</a:t>
            </a:r>
          </a:p>
          <a:p>
            <a:pPr marL="457200" indent="-457200" algn="l">
              <a:buFont typeface="+mj-lt"/>
              <a:buAutoNum type="arabicParenR"/>
            </a:pP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F999D8-9407-01C0-4DF5-EF3D1252455A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1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3345-8B70-1A04-7EB0-52F925F31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1DD0-8C18-5BA0-80E1-FC1375713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0008"/>
            <a:ext cx="6858000" cy="836712"/>
          </a:xfrm>
        </p:spPr>
        <p:txBody>
          <a:bodyPr>
            <a:normAutofit/>
          </a:bodyPr>
          <a:lstStyle/>
          <a:p>
            <a:r>
              <a:rPr lang="fr-FR" sz="48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 techniques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CD3BE-6A2B-B100-1038-216C2B706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60848"/>
            <a:ext cx="9144000" cy="35404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téléphones IP reçoivent des adresses (192.168.90.2–192.168.90.254) à partir de standard téléphonique dans le VLAN 90. QoS priorise le trafic RTP pour la qualité vocale.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Ajout d’une liaison entre le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Aruba premier étage et deuxième étage . MSTP est configuré pour éviter les boucles réseau, adapté aux VLANs multiples.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de SNMPv3 (VLAN 100) pour le serveur SNMP et NTP pour synchro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nisation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le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FortiGate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Déploiement de points d’accès pour chaque étage (VLAN 80 : 192.168.80.1–192.168.80.254 pour invités).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7D5765-77F5-CC64-63EC-02846C24409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5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395536" y="568801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283029" y="950601"/>
            <a:ext cx="8713004" cy="5497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   </a:t>
            </a:r>
          </a:p>
          <a:p>
            <a:r>
              <a:rPr lang="fr-FR" sz="2400" b="1" dirty="0"/>
              <a:t>Ce mémoire traite de la sécurisation d’un réseau local (LAN) à travers la mise en place de VLANs, de </a:t>
            </a:r>
            <a:r>
              <a:rPr lang="fr-FR" sz="2400" b="1" dirty="0" err="1"/>
              <a:t>pare-feux</a:t>
            </a:r>
            <a:r>
              <a:rPr lang="fr-FR" sz="2400" b="1" dirty="0"/>
              <a:t> </a:t>
            </a:r>
            <a:r>
              <a:rPr lang="fr-FR" sz="2400" b="1" dirty="0" err="1"/>
              <a:t>FortiGate</a:t>
            </a:r>
            <a:r>
              <a:rPr lang="fr-FR" sz="2400" b="1" dirty="0"/>
              <a:t> et de mécanismes de filtrage d’accès, appliqués au réseau local d’une entreprise publique et qui est r</a:t>
            </a:r>
            <a:r>
              <a:rPr lang="ar-DZ" sz="2400" b="1" dirty="0"/>
              <a:t>é</a:t>
            </a:r>
            <a:r>
              <a:rPr lang="fr-FR" sz="2400" b="1" dirty="0" err="1"/>
              <a:t>alisé</a:t>
            </a:r>
            <a:r>
              <a:rPr lang="fr-FR" sz="2400" b="1" dirty="0"/>
              <a:t> au sein de la société SNC RAM ELECTRO, spécialisée dans le déploiement de solutions informatiques et réseaux.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oogle Shape;1534;p39"/>
          <p:cNvGrpSpPr/>
          <p:nvPr/>
        </p:nvGrpSpPr>
        <p:grpSpPr>
          <a:xfrm>
            <a:off x="316068" y="3730985"/>
            <a:ext cx="3600400" cy="1919535"/>
            <a:chOff x="-123925" y="4132283"/>
            <a:chExt cx="4558967" cy="1141122"/>
          </a:xfrm>
        </p:grpSpPr>
        <p:grpSp>
          <p:nvGrpSpPr>
            <p:cNvPr id="4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ZoneTexte 3">
            <a:extLst>
              <a:ext uri="{FF2B5EF4-FFF2-40B4-BE49-F238E27FC236}">
                <a16:creationId xmlns:a16="http://schemas.microsoft.com/office/drawing/2014/main" id="{AA9D8A3D-9FEE-44D3-2832-51E1D4AC08AE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A3760F82-5D79-2E07-2F29-F183A7B8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>
            <a:extLst>
              <a:ext uri="{FF2B5EF4-FFF2-40B4-BE49-F238E27FC236}">
                <a16:creationId xmlns:a16="http://schemas.microsoft.com/office/drawing/2014/main" id="{D9341510-B87C-2DBD-98B8-4B8AB2F5DB09}"/>
              </a:ext>
            </a:extLst>
          </p:cNvPr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2C1D7323-8758-DF25-F400-F756BA2D7E0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>
              <a:extLst>
                <a:ext uri="{FF2B5EF4-FFF2-40B4-BE49-F238E27FC236}">
                  <a16:creationId xmlns:a16="http://schemas.microsoft.com/office/drawing/2014/main" id="{A02AC100-4D51-42C8-F758-3D08BA295F4E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F6F1455B-80AB-8F58-7AAE-4BD998E71A7A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87D29135-5640-8EDC-04CA-8EBC9CBA0087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4A907D7E-B9D5-52FE-4635-0DCDF88AEBAA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>
            <a:extLst>
              <a:ext uri="{FF2B5EF4-FFF2-40B4-BE49-F238E27FC236}">
                <a16:creationId xmlns:a16="http://schemas.microsoft.com/office/drawing/2014/main" id="{F367C0FD-49F6-C265-2FB2-CEEF5931107C}"/>
              </a:ext>
            </a:extLst>
          </p:cNvPr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471F507B-5407-8D2D-3E41-66EC0E27FDE2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0F6C862-A98F-4682-4333-97FD73CE94ED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58B2B725-185B-49A8-DDC3-5F41B10A0499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5A0D29E1-E70B-925C-BC5B-CA0A6F5CD2D8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C669AA22-5130-6597-6C6C-C2DE7758A7CB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B32B2391-E6E4-A3EE-DF4C-D6EC5D90E4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>
              <a:extLst>
                <a:ext uri="{FF2B5EF4-FFF2-40B4-BE49-F238E27FC236}">
                  <a16:creationId xmlns:a16="http://schemas.microsoft.com/office/drawing/2014/main" id="{F427AED6-C5F0-4A5C-2F18-56F8CDC484CE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EA235B07-4EF5-74B3-1E9B-83F6A377EBC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3416698F-C016-D81A-3AC7-878D19E87424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5F00935E-A81D-39E4-103F-E1CDDC8ED47B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17E01E1A-D4B2-4884-E70C-5B5C8589A36B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605EF811-331C-ED38-DE31-A69879332D4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2625488B-7690-7946-11AF-46B8235FB469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8872B745-8D6B-B290-7B59-C1891D6FE92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>
              <a:extLst>
                <a:ext uri="{FF2B5EF4-FFF2-40B4-BE49-F238E27FC236}">
                  <a16:creationId xmlns:a16="http://schemas.microsoft.com/office/drawing/2014/main" id="{547EB5BC-C5EF-D4A0-48EF-F51AA0805EA4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D088647-6B76-878A-9291-8A6599D58959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C19E536-8261-6E0D-1241-F90879727D2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0B47282B-9B0B-F0FD-AADC-DAFCB573194A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2697B57F-CAAA-ABA6-D0D8-4F9A0FC803CD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8EF0C7A0-80DB-9B4A-2BE3-C70917FF39F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67B7DE61-F1FD-31DB-EB23-8879565BF77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014B0312-7E52-F601-4B33-CC95CB84027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>
              <a:extLst>
                <a:ext uri="{FF2B5EF4-FFF2-40B4-BE49-F238E27FC236}">
                  <a16:creationId xmlns:a16="http://schemas.microsoft.com/office/drawing/2014/main" id="{3480D82A-BE1A-6C9C-9BCA-E2E6F20DC12B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E283DCC7-986B-1859-CAE2-05C636A991C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DC99019C-45E5-35F5-5153-C94F78CA3E00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>
              <a:extLst>
                <a:ext uri="{FF2B5EF4-FFF2-40B4-BE49-F238E27FC236}">
                  <a16:creationId xmlns:a16="http://schemas.microsoft.com/office/drawing/2014/main" id="{A08E09B9-8CC8-E3FB-99C6-CC8606A4B99E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0754590F-9904-C2E1-E24B-3FDD4A00499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9BBF382F-AD0E-92F4-8849-0BF781208297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AD518017-17DC-DAD1-4F76-CAEF0427AA77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34C6ACE-6ADD-A1FF-F47F-79F17B5973C0}"/>
              </a:ext>
            </a:extLst>
          </p:cNvPr>
          <p:cNvSpPr/>
          <p:nvPr/>
        </p:nvSpPr>
        <p:spPr>
          <a:xfrm>
            <a:off x="-107595" y="4524"/>
            <a:ext cx="92691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fr-FR" sz="4400" b="1" kern="100" dirty="0"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en-US" sz="4400" b="1" kern="100" dirty="0">
              <a:solidFill>
                <a:schemeClr val="bg2"/>
              </a:solidFill>
              <a:effectLst>
                <a:reflection blurRad="6350" stA="53000" endA="300" endPos="35500" dir="5400000" sy="-90000" algn="bl"/>
              </a:effectLst>
              <a:highlight>
                <a:srgbClr val="000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44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79ABFA44-E115-EAF8-1667-70BFAA3E3516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902E8-75E8-9DA3-14BB-604A3FE51ACD}"/>
              </a:ext>
            </a:extLst>
          </p:cNvPr>
          <p:cNvSpPr txBox="1"/>
          <p:nvPr/>
        </p:nvSpPr>
        <p:spPr>
          <a:xfrm>
            <a:off x="263351" y="1705676"/>
            <a:ext cx="8816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Notre travail </a:t>
            </a:r>
            <a:r>
              <a:rPr lang="fr-FR" sz="3200" b="1" dirty="0"/>
              <a:t>a été réalisé avec l’outil de simulation GNS3, ou nous avons utilisé: 3 commutateurs Aruba-CX, 1 pare-feu </a:t>
            </a:r>
            <a:r>
              <a:rPr lang="fr-FR" sz="3200" b="1" dirty="0" err="1"/>
              <a:t>fortigate</a:t>
            </a:r>
            <a:r>
              <a:rPr lang="fr-FR" sz="3200" b="1" dirty="0"/>
              <a:t> avec image version 7.0.9, 3 </a:t>
            </a:r>
            <a:r>
              <a:rPr lang="fr-FR" sz="3200" b="1" dirty="0" err="1"/>
              <a:t>virtual</a:t>
            </a:r>
            <a:r>
              <a:rPr lang="fr-FR" sz="3200" b="1" dirty="0"/>
              <a:t> PC pour les test ping et 1 image ISO </a:t>
            </a:r>
            <a:r>
              <a:rPr lang="fr-FR" sz="3200" b="1" dirty="0" err="1"/>
              <a:t>windows</a:t>
            </a:r>
            <a:r>
              <a:rPr lang="fr-FR" sz="3200" b="1" dirty="0"/>
              <a:t> pour test acc</a:t>
            </a:r>
            <a:r>
              <a:rPr lang="ar-DZ" sz="3200" b="1" dirty="0"/>
              <a:t>é</a:t>
            </a:r>
            <a:r>
              <a:rPr lang="fr-FR" sz="3200" b="1" dirty="0"/>
              <a:t>s à </a:t>
            </a:r>
            <a:r>
              <a:rPr lang="fr-FR" sz="3200" b="1" dirty="0" err="1"/>
              <a:t>facebook</a:t>
            </a:r>
            <a:r>
              <a:rPr lang="fr-FR" sz="3200" b="1" dirty="0"/>
              <a:t> </a:t>
            </a:r>
            <a:r>
              <a:rPr lang="en-US" sz="3200" b="1" dirty="0"/>
              <a:t>.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5153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A93F-39CB-F8B6-C91F-3EDB6045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5EB8E-E7B7-40C4-9609-9C3AE6D60A37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Création des VLANs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01788B78-6FF1-7A0D-97E8-8A66A3418DB4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A8CC5-561F-37A0-F9BB-C5331335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" y="908720"/>
            <a:ext cx="8837031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0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003F9-55B2-61CC-9543-3963A9BE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E37A4-8334-2BEF-B793-21B1ACDA5206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Création des VLANs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AA7217CA-A009-AF09-F91E-E0190C8CC17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E1E48-5499-A2CF-95BF-16E031BF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130"/>
            <a:ext cx="9144000" cy="50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A791-E361-85CD-5582-9E28CD75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D3A83-36BE-0D59-6729-99114E44264C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Création des VLANs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2E1A3DFB-B705-D0F6-51C9-E9BCB775FF1E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5D12B-FDC6-3CE5-44CD-DA40A612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3" y="1052736"/>
            <a:ext cx="903899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8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13C2-C626-B727-909F-9B82F908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FEC85-3BD4-F885-DB5C-2C290A6C1A2E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Création des VLANs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72A4C0F3-13FA-E028-130A-7FB3E7BFA29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19191-62F3-B243-223F-CF557E33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1" y="897178"/>
            <a:ext cx="8978918" cy="5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776A-C3BE-FD8E-4E38-F8BB8D2B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AC9708-EAB0-B5AE-0707-51FCCC480EFB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Routage inter VLAN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5F7B1EA0-53CF-D26E-DDB1-EE5AF38A6B69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56570-DE31-ADF2-CE70-E476E882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" y="1052736"/>
            <a:ext cx="8908559" cy="52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3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1F2A-BF6B-DA81-FE91-BC000599A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03BA0-F47E-9F6F-94F8-B4BF2575CBC3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Route statique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3E57F-5EDC-6040-4A5B-C09DC4C1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0" y="1196752"/>
            <a:ext cx="8848059" cy="5184576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1A25CD48-3200-DA3B-CFEB-CA9C1D4E7C2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94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EE8A-D40F-0ADD-D68D-5BB7CC99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2221A-0E8F-D260-0C63-6CAC4E12F823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Filtrage web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470D54BE-E3EC-C3AE-3C6E-EC7F6C69B75D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31E41-DE73-B86B-D0B1-56950930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" y="796882"/>
            <a:ext cx="9007692" cy="52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C33F4-7317-E685-B7EC-9AB5A2AA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B609-3CEC-EE98-28A1-5E6E103DCBB1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Filtrage web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DD8E1D3B-7083-BF1A-78AF-65C426BBAFE0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329C-2F6E-EAE0-7EAC-A3A14FEA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" y="906970"/>
            <a:ext cx="9049588" cy="52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3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7FC16-632B-A490-AF94-11AE771C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3570F-E631-FEEA-075C-FD0FD0C7FAB6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Filtrage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F4C79-B3BF-F5AB-BE6C-4BADC98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6" y="908720"/>
            <a:ext cx="9061214" cy="531729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FA0563AE-2F46-7A9B-1649-019EC32B457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35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86;p38"/>
          <p:cNvGrpSpPr/>
          <p:nvPr/>
        </p:nvGrpSpPr>
        <p:grpSpPr>
          <a:xfrm>
            <a:off x="-374387" y="4472433"/>
            <a:ext cx="3922590" cy="3959867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493;p38"/>
          <p:cNvGrpSpPr/>
          <p:nvPr/>
        </p:nvGrpSpPr>
        <p:grpSpPr>
          <a:xfrm>
            <a:off x="6487513" y="-1734900"/>
            <a:ext cx="4268216" cy="888804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523;p38"/>
          <p:cNvGrpSpPr/>
          <p:nvPr/>
        </p:nvGrpSpPr>
        <p:grpSpPr>
          <a:xfrm>
            <a:off x="701494" y="4385376"/>
            <a:ext cx="6799718" cy="161032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881D1AA-5BDC-C5D6-4FDF-104E589C479B}"/>
              </a:ext>
            </a:extLst>
          </p:cNvPr>
          <p:cNvSpPr/>
          <p:nvPr/>
        </p:nvSpPr>
        <p:spPr>
          <a:xfrm>
            <a:off x="2044960" y="1170942"/>
            <a:ext cx="433496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r>
              <a:rPr lang="fr-FR" sz="28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8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6E8C-4B98-D9AE-E6EA-33817110249E}"/>
              </a:ext>
            </a:extLst>
          </p:cNvPr>
          <p:cNvSpPr txBox="1"/>
          <p:nvPr/>
        </p:nvSpPr>
        <p:spPr>
          <a:xfrm>
            <a:off x="703701" y="2537635"/>
            <a:ext cx="7621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concevoir et mettre en œuvre une solution de sécurité adaptée au réseau local de l’entreprise, permettant à la fois de segmenter, sécuriser et assurer la résilience de l’infrastructure, tout en intégrant les services modernes (Wi-Fi, </a:t>
            </a:r>
            <a:r>
              <a:rPr lang="fr-FR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VoIP</a:t>
            </a:r>
            <a:r>
              <a:rPr lang="fr-F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nécessaires à son évolution ?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371611A7-6845-9F1A-1657-2F881940BF52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06BA-23BF-82C5-19C6-943240BF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98813-5C37-FE41-B336-E70C53EB5ED3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Accès à Internet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43732613-5B75-3936-4E23-2CA278F8E87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137B0-4DCB-3106-AAE2-5FCE2245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1" y="866762"/>
            <a:ext cx="9012998" cy="52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40B8E-E211-5100-211D-63168622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95C17-A4C9-A4BC-6C98-9E6BC2D6EF54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Accès à Internet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CEC940EE-B32A-E0A5-3C53-9F1D92360DD4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E1546-5B0D-7E16-FD38-A3E90DC5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" y="1052736"/>
            <a:ext cx="9069808" cy="49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82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66D79-FAE2-C260-33E4-0E32D2F51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679DD-5DBB-5FB7-00AD-27D4A68ED152}"/>
              </a:ext>
            </a:extLst>
          </p:cNvPr>
          <p:cNvSpPr txBox="1"/>
          <p:nvPr/>
        </p:nvSpPr>
        <p:spPr>
          <a:xfrm>
            <a:off x="2663788" y="1166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Accès à Internet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0F5C9EF-02EC-8006-1DBE-B81D4FD3AE81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76923-BEF9-AB09-1FCA-2CA37072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" y="889033"/>
            <a:ext cx="9002416" cy="52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3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F1C7A-AD29-060D-EB03-7214D675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6920E-EC3D-5E64-D288-EC6513305B7C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3F4E79EB-3538-BD42-D371-CDF92B65F69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70C20-A4EE-DD8D-3337-54045922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" y="1124744"/>
            <a:ext cx="9093254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1CCD8-C921-BAE4-24CB-004A6270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FD123-3E46-EA3A-AC8C-8083B1A9668F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DF229C4-41B9-9A15-3BEE-B820D830501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9C130-D2EC-23B1-3784-2D6A0A56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037"/>
            <a:ext cx="9138075" cy="48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8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0721-AE35-58C1-6F95-039394F0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02F28-9DB9-CA9A-437C-60EA00B6A429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C49C927-582D-0114-263B-E58B7DA399BB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4DBA3-DAF5-6318-BB05-AAB92608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" y="1027852"/>
            <a:ext cx="9050212" cy="48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97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BDB1-9892-07BA-6879-9C61771E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4C468-1D5F-7A35-3D0C-8A88AB4948F1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A28A5E8C-91A3-1473-5C4D-6C3FEFE7052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252D4-5BB3-31D1-133E-451BD033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8" y="1052736"/>
            <a:ext cx="895642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8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FC79D-3676-FAF9-1256-F8D44E00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1904B-122E-C98A-DD5A-67D50B5FC5FF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C66BC30-D5A7-2525-0E5F-CF1DA1101A8F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6FF39-A63C-8301-935B-C1E184CB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9" y="1052736"/>
            <a:ext cx="904848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1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DE7C-26D5-AEEA-FF15-0379FE32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DDE16-DACB-B348-894E-1EDAF9CAD751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Bloquer Facebook via un filtre web</a:t>
            </a:r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721E5685-4AD8-315D-79B4-4663A8DD05A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713F2-29C6-5ADE-E2E2-2D2138CE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" y="836712"/>
            <a:ext cx="907766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7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EE82-1521-AC92-C37F-D1372431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DCE5B9-30D2-CEF4-7F8E-80BA0DA09A13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Izolation</a:t>
            </a:r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du trafic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79C928FF-1447-9B25-8236-EA5A6B781804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5FDE-4BE9-D0B8-5A17-34743598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" y="1023693"/>
            <a:ext cx="9082931" cy="4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5;p41">
            <a:extLst>
              <a:ext uri="{FF2B5EF4-FFF2-40B4-BE49-F238E27FC236}">
                <a16:creationId xmlns:a16="http://schemas.microsoft.com/office/drawing/2014/main" id="{AECBD47B-1D5E-FF90-241D-D85D52AC941C}"/>
              </a:ext>
            </a:extLst>
          </p:cNvPr>
          <p:cNvSpPr txBox="1">
            <a:spLocks/>
          </p:cNvSpPr>
          <p:nvPr/>
        </p:nvSpPr>
        <p:spPr>
          <a:xfrm>
            <a:off x="565823" y="908720"/>
            <a:ext cx="8012354" cy="65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45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fr-FR" sz="3600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Objectif de notre étude: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FE8B7-403F-BFBD-5BCD-12E303244086}"/>
              </a:ext>
            </a:extLst>
          </p:cNvPr>
          <p:cNvSpPr txBox="1"/>
          <p:nvPr/>
        </p:nvSpPr>
        <p:spPr>
          <a:xfrm>
            <a:off x="836360" y="2324001"/>
            <a:ext cx="77505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principal de ce travail est donc de proposer une démarche pragmatique et structurée pour mettre en place d’une solution de sécurité au niveau des commutateurs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aruba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pare-feu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fortigate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adaptés au contexte et aux besoins de l’organisation.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C218417D-9048-D296-8164-8340F465A1F1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7691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AC82B-6FA6-E558-ADC6-875F36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5B3DB-7C4D-DE4D-AF71-141C28E30E01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Izolation</a:t>
            </a:r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du trafic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5843BD5D-171A-44DE-4CDA-9D0803601671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D01FA-E614-D205-5CD5-1FF5AFAF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2" y="1124744"/>
            <a:ext cx="900221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3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11DB-ED70-C797-1C56-55189BF5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3F662-5749-4A8A-F0A0-BEF0E862231D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Politique crée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B7942-B433-C495-B4F9-BF54E561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046"/>
            <a:ext cx="9144000" cy="505724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F895AA10-A5C4-9E56-C4A7-AD080A055871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56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47C00-1FE0-5361-A5CA-AC998F8A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520CE-EDA6-2883-2C98-F902FCE53C43}"/>
              </a:ext>
            </a:extLst>
          </p:cNvPr>
          <p:cNvSpPr txBox="1"/>
          <p:nvPr/>
        </p:nvSpPr>
        <p:spPr>
          <a:xfrm>
            <a:off x="2174988" y="21248"/>
            <a:ext cx="47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 NTP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AC396-89B1-B115-CC4D-98CA9539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7676"/>
            <a:ext cx="9144001" cy="5345619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7112E55-4C63-D13C-CC55-3C28038BDA7D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00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58F-C422-6ECA-AABF-56D2D16A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F4F3D-E5A2-CED3-5F89-3BB08DF60E64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Accéder à l’interface graphique de </a:t>
            </a:r>
            <a:r>
              <a:rPr lang="fr-FR" sz="2400" b="1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ArubaOS</a:t>
            </a:r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-Switch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1C105DD-9680-14DA-9498-2CAF5D5425D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7C921-5A51-9AAB-55E8-CA1F68FA6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2" y="836712"/>
            <a:ext cx="896373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2EDD-8AD3-016D-D2EC-DAE4AD74C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C409B9-0FE2-A140-8429-431E46995A3B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Accéder à l’interface graphique de </a:t>
            </a:r>
            <a:r>
              <a:rPr lang="fr-FR" sz="2400" b="1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ArubaOS</a:t>
            </a:r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F603D-8F5D-3E46-3634-79920076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38205" cy="5476079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B2A50331-47F0-7D3B-0459-61A1291AE641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91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75321-558B-74D2-E8B0-98914D21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E03085-797F-824E-466E-87E3C0DA9F56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Accéder à l’interface graphique de </a:t>
            </a:r>
            <a:r>
              <a:rPr lang="fr-FR" sz="2400" b="1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ArubaOS</a:t>
            </a:r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B278-0902-44AD-FA02-5B98125E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0"/>
            <a:ext cx="9143999" cy="5479420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058C765C-AA2E-00A8-49B6-BE2EAF97DD79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85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67A6-F9B8-660D-03D5-18FC4EC2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B85E5-5C3C-5B26-29AA-3491F1F786FE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926F-FDA1-CFC0-E665-9F0DAEDD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881"/>
            <a:ext cx="5130104" cy="6282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A0D02-E4CB-9A9B-45C2-1F1EDD72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2" y="608165"/>
            <a:ext cx="4045158" cy="263709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E0D5941-3DEA-75DA-E6E5-56268ECD948E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87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8E85-5BC0-5A4F-9D62-0A36E0B1F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49E05-9CCE-4D90-156E-B4FEA79E694B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6F311-2AE7-23D8-F615-C9627701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00" y="938337"/>
            <a:ext cx="5090946" cy="2490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EA45-DE48-4FB2-E55B-947185D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01" y="3933056"/>
            <a:ext cx="5090946" cy="1347604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E87CE28D-019F-3ED0-16A8-1B41A1C864F3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54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84419-BCE5-922D-8D7B-FAE6969E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D6939-4F12-D4DD-679B-7EAE74BE5C8D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E0575-62FF-3D8A-DB02-9B48D54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8297"/>
            <a:ext cx="5148064" cy="6163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20A20-1E87-2A09-0C08-6E90D59E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96" y="692696"/>
            <a:ext cx="4102311" cy="364279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8E4FB38D-6718-3CEB-0321-2A09F98978DF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05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EFE-7C64-293E-A5F8-4A184CDD7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1A2D9-C727-BDC5-8C7D-929B37180A6C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AF16-DBDD-2085-1989-CD4DC7B4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943"/>
            <a:ext cx="4932040" cy="6282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714D5-9258-387B-0730-4B71F58F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90297"/>
            <a:ext cx="4445167" cy="177167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CA9995A-0977-3CA9-0CDC-595C034EF9FC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6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4F615FD3-6845-43F3-B732-84213C9685EA}"/>
              </a:ext>
            </a:extLst>
          </p:cNvPr>
          <p:cNvSpPr txBox="1"/>
          <p:nvPr/>
        </p:nvSpPr>
        <p:spPr>
          <a:xfrm>
            <a:off x="395536" y="764704"/>
            <a:ext cx="8352928" cy="5052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9600" b="1" kern="100" dirty="0">
                <a:ln>
                  <a:noFill/>
                </a:ln>
                <a:solidFill>
                  <a:schemeClr val="bg2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00008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de l'organisme d'accueil </a:t>
            </a:r>
            <a:endParaRPr lang="fr-FR" sz="9600" kern="100" dirty="0">
              <a:solidFill>
                <a:schemeClr val="bg2"/>
              </a:solidFill>
              <a:effectLst/>
              <a:highlight>
                <a:srgbClr val="00008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4E2986E3-9BF9-497C-0CF8-FE12C233A5F8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8405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B209-08F0-02C0-15F7-AE255F2C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D9FFA-7A78-83FE-4C9B-884DD0877F44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C9DDB-36B9-C2B0-5DD4-BBC598F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72683"/>
            <a:ext cx="6531549" cy="616868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5DC0B08D-D72C-2C54-7BEE-26E8DB91DF4A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21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0976-A9BC-8C80-7BB2-7CED41F1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538FA-97FC-786C-4BF5-7EC24529F380}"/>
              </a:ext>
            </a:extLst>
          </p:cNvPr>
          <p:cNvSpPr txBox="1"/>
          <p:nvPr/>
        </p:nvSpPr>
        <p:spPr>
          <a:xfrm>
            <a:off x="683567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1A2EB-7C89-E513-BC48-E47FC32F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2" y="578297"/>
            <a:ext cx="8111933" cy="616307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C1EE59FD-D8FE-8634-C62E-A9AE7C062669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46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BD22-060B-2263-767F-3A566D41B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627DD-D047-C1A7-1530-4640B7869BEE}"/>
              </a:ext>
            </a:extLst>
          </p:cNvPr>
          <p:cNvSpPr txBox="1"/>
          <p:nvPr/>
        </p:nvSpPr>
        <p:spPr>
          <a:xfrm>
            <a:off x="683568" y="47667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8BDC2BE-D9FD-653C-79B4-983C7BCA747C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74DD5-8848-62EB-B58E-0ED44385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30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F70C-1CFC-1AB1-9C53-A9606378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DA26A-0250-5BDB-8BD7-25E06528E3B1}"/>
              </a:ext>
            </a:extLst>
          </p:cNvPr>
          <p:cNvSpPr txBox="1"/>
          <p:nvPr/>
        </p:nvSpPr>
        <p:spPr>
          <a:xfrm>
            <a:off x="683568" y="47667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B8EF5-30AA-C3B4-5516-2D88A8D9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2" y="1052736"/>
            <a:ext cx="8385455" cy="5230532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735F55B-E98A-8D35-8E90-5CC872EBB486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2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C244D-E300-3BC8-251C-4B97C907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41413-F763-BECB-CA01-8B1A0EE75316}"/>
              </a:ext>
            </a:extLst>
          </p:cNvPr>
          <p:cNvSpPr txBox="1"/>
          <p:nvPr/>
        </p:nvSpPr>
        <p:spPr>
          <a:xfrm>
            <a:off x="683568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53C93F-2A92-6ADD-93E2-F7A92E8E6FBF}"/>
              </a:ext>
            </a:extLst>
          </p:cNvPr>
          <p:cNvGrpSpPr/>
          <p:nvPr/>
        </p:nvGrpSpPr>
        <p:grpSpPr>
          <a:xfrm>
            <a:off x="1187624" y="578297"/>
            <a:ext cx="6912768" cy="6163071"/>
            <a:chOff x="3007147" y="2054154"/>
            <a:chExt cx="3101632" cy="328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9F050-8AF4-5962-9B71-FB5BCFA4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221" y="2054154"/>
              <a:ext cx="3073558" cy="27496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93B76-2311-BF29-4A7C-9384DC20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7147" y="4803845"/>
              <a:ext cx="3067208" cy="533427"/>
            </a:xfrm>
            <a:prstGeom prst="rect">
              <a:avLst/>
            </a:prstGeom>
          </p:spPr>
        </p:pic>
      </p:grpSp>
      <p:sp>
        <p:nvSpPr>
          <p:cNvPr id="3" name="ZoneTexte 3">
            <a:extLst>
              <a:ext uri="{FF2B5EF4-FFF2-40B4-BE49-F238E27FC236}">
                <a16:creationId xmlns:a16="http://schemas.microsoft.com/office/drawing/2014/main" id="{3571C300-5CDB-EBA6-B16D-7C43C2F3E6AA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8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38FE-782A-E035-F749-51B881D8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1EF35-3060-99CA-0D92-854AA6DD6ACA}"/>
              </a:ext>
            </a:extLst>
          </p:cNvPr>
          <p:cNvSpPr txBox="1"/>
          <p:nvPr/>
        </p:nvSpPr>
        <p:spPr>
          <a:xfrm>
            <a:off x="683568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des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6E06A-2DEF-5050-4BDD-93E27C20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40" y="875548"/>
            <a:ext cx="7776864" cy="140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4653D-879E-C885-F1BF-79166BAF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0" y="2574123"/>
            <a:ext cx="7776864" cy="3149308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C96CD451-0116-79CC-8D2A-3D81369C5DC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33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223F-E300-2207-C669-108B9AC7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26268-001D-2105-C484-5A3718D751C3}"/>
              </a:ext>
            </a:extLst>
          </p:cNvPr>
          <p:cNvSpPr txBox="1"/>
          <p:nvPr/>
        </p:nvSpPr>
        <p:spPr>
          <a:xfrm>
            <a:off x="683568" y="116632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  <a:p>
            <a:pPr algn="ctr"/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A0E09-E75B-9C9D-7B34-1604E787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980948"/>
            <a:ext cx="7107870" cy="5399181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0F79CCEB-D18C-2A8D-D473-EF8C7F72C19F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58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F478-FE1F-A0F8-536B-4EB42DF46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0F3FF-FC93-460D-0A9F-B71C4AEFB906}"/>
              </a:ext>
            </a:extLst>
          </p:cNvPr>
          <p:cNvSpPr txBox="1"/>
          <p:nvPr/>
        </p:nvSpPr>
        <p:spPr>
          <a:xfrm>
            <a:off x="683568" y="116632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  <a:p>
            <a:pPr algn="ctr"/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DDBAD-6B64-5286-CA5D-7240BB76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6" y="692696"/>
            <a:ext cx="7499707" cy="5688632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A68E5F17-3463-681E-C844-8E93F31F0E5D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511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7C8D-D690-44A1-B8EB-D8221ECF1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8BBE6-364E-5933-235D-24CCBB2AC694}"/>
              </a:ext>
            </a:extLst>
          </p:cNvPr>
          <p:cNvSpPr txBox="1"/>
          <p:nvPr/>
        </p:nvSpPr>
        <p:spPr>
          <a:xfrm>
            <a:off x="683568" y="116632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  <a:p>
            <a:pPr algn="ctr"/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54A12-28F9-DC10-7507-9AAEB041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32" y="548680"/>
            <a:ext cx="7903609" cy="5976664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39085E97-8290-B409-96DF-BDAE66CC8AF5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8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C842-06DE-8ABD-E5E0-2993F1C2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B1CAE-1918-95A6-861B-57124E3B0C0B}"/>
              </a:ext>
            </a:extLst>
          </p:cNvPr>
          <p:cNvSpPr txBox="1"/>
          <p:nvPr/>
        </p:nvSpPr>
        <p:spPr>
          <a:xfrm>
            <a:off x="683568" y="116632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  <a:p>
            <a:pPr algn="ctr"/>
            <a:endParaRPr lang="fr-FR" sz="2400" b="1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AF96-9265-6C50-6393-A2CA6294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97" y="532130"/>
            <a:ext cx="5678316" cy="2967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121A7-B406-82DE-5FE7-D7FF59E5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97" y="3499377"/>
            <a:ext cx="5678316" cy="3358624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35DBD587-F0D8-148D-824F-9219A1D2711C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/>
          <p:cNvSpPr txBox="1">
            <a:spLocks noGrp="1"/>
          </p:cNvSpPr>
          <p:nvPr>
            <p:ph type="title"/>
          </p:nvPr>
        </p:nvSpPr>
        <p:spPr>
          <a:xfrm>
            <a:off x="261258" y="210840"/>
            <a:ext cx="7767126" cy="84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" sz="32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 SNC RAM ELECTRO :</a:t>
            </a:r>
            <a:endParaRPr sz="3200" b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A9642-4FE8-A99B-E47B-7FA1EAC79BD0}"/>
                  </a:ext>
                </a:extLst>
              </p:cNvPr>
              <p:cNvSpPr txBox="1"/>
              <p:nvPr/>
            </p:nvSpPr>
            <p:spPr>
              <a:xfrm>
                <a:off x="611560" y="1053707"/>
                <a:ext cx="795994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i="1" dirty="0"/>
                  <a:t>— Raison Sociale : SNC RAMELECTRO AIT RAMDANE ET CIE </a:t>
                </a:r>
              </a:p>
              <a:p>
                <a:r>
                  <a:rPr lang="fr-FR" sz="2800" b="1" i="1" dirty="0"/>
                  <a:t>— Siège social : </a:t>
                </a:r>
                <a:r>
                  <a:rPr lang="fr-FR" sz="2800" b="1" i="1" dirty="0" err="1"/>
                  <a:t>Zhun</a:t>
                </a:r>
                <a:r>
                  <a:rPr lang="fr-FR" sz="2800" b="1" i="1" dirty="0"/>
                  <a:t> Sud Quartier B ilot 03 Bis local 46, 47, 55, 56 Nouvelle Ville TIZI-OUZOU </a:t>
                </a:r>
              </a:p>
              <a:p>
                <a:r>
                  <a:rPr lang="fr-FR" sz="2800" b="1" i="1" dirty="0"/>
                  <a:t>— Téléphone : 026.18.24.88/89/90 / Fax : 026.18.24.91 </a:t>
                </a:r>
              </a:p>
              <a:p>
                <a:r>
                  <a:rPr lang="fr-FR" sz="2800" b="1" i="1" dirty="0"/>
                  <a:t>— Mobile : 0561 68 48 62 / 64 </a:t>
                </a:r>
              </a:p>
              <a:p>
                <a:r>
                  <a:rPr lang="fr-FR" sz="2800" b="1" i="1" dirty="0"/>
                  <a:t>— E-mail : ram@ramelectro.dz </a:t>
                </a:r>
              </a:p>
              <a:p>
                <a:r>
                  <a:rPr lang="fr-FR" sz="2800" b="1" i="1" dirty="0"/>
                  <a:t>— Date de création de la société : 25/08/1998 </a:t>
                </a:r>
              </a:p>
              <a:p>
                <a:r>
                  <a:rPr lang="fr-FR" sz="2800" b="1" i="1" dirty="0"/>
                  <a:t>— siège social est constitué de deux étages d’une superficie de 360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A9642-4FE8-A99B-E47B-7FA1EAC7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3707"/>
                <a:ext cx="7959947" cy="4832092"/>
              </a:xfrm>
              <a:prstGeom prst="rect">
                <a:avLst/>
              </a:prstGeom>
              <a:blipFill>
                <a:blip r:embed="rId3"/>
                <a:stretch>
                  <a:fillRect l="-1531" t="-1261" r="-1149" b="-29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3">
            <a:extLst>
              <a:ext uri="{FF2B5EF4-FFF2-40B4-BE49-F238E27FC236}">
                <a16:creationId xmlns:a16="http://schemas.microsoft.com/office/drawing/2014/main" id="{CC0BAD12-1D66-F4E3-C840-1D9364B12683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4524-4FE4-2A70-7476-B1B6609D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674D0-739D-AB8D-ED6F-5B2456861D46}"/>
              </a:ext>
            </a:extLst>
          </p:cNvPr>
          <p:cNvSpPr txBox="1"/>
          <p:nvPr/>
        </p:nvSpPr>
        <p:spPr>
          <a:xfrm>
            <a:off x="683568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08C9C-3BB6-544F-9730-E61AD62C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00" y="836712"/>
            <a:ext cx="7208199" cy="5688632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7E4DF69D-57F7-BD3E-8129-746EA7D7F0E2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28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4EEF-5196-320C-8D55-C77D5BEF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DB639-422F-14E0-BE9E-B36BDF668894}"/>
              </a:ext>
            </a:extLst>
          </p:cNvPr>
          <p:cNvSpPr txBox="1"/>
          <p:nvPr/>
        </p:nvSpPr>
        <p:spPr>
          <a:xfrm>
            <a:off x="683568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A6B6E-FF8E-18A7-34F7-F585D080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2" y="692696"/>
            <a:ext cx="7430756" cy="5859175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4710157B-1F84-6E12-3D34-A6344EFB7E07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818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64AF5-AEA0-3C3A-B4D2-E057718E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56DA80-C7D1-83C6-0454-3AAB8D6AB48D}"/>
              </a:ext>
            </a:extLst>
          </p:cNvPr>
          <p:cNvSpPr txBox="1"/>
          <p:nvPr/>
        </p:nvSpPr>
        <p:spPr>
          <a:xfrm>
            <a:off x="683568" y="11663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Vérification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435C-37EA-690C-AB94-E30FE4B1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91" y="675247"/>
            <a:ext cx="8151617" cy="6149465"/>
          </a:xfrm>
          <a:prstGeom prst="rect">
            <a:avLst/>
          </a:prstGeom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424C1811-FFA2-CCFF-AD1A-46EC5A5C942F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481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9F56F371-71F4-F40C-53AC-9B07FD99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9CD0A407-F3E8-9FCC-E3F1-A5154C582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3306" y="877417"/>
            <a:ext cx="7297500" cy="12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1951;p49">
            <a:extLst>
              <a:ext uri="{FF2B5EF4-FFF2-40B4-BE49-F238E27FC236}">
                <a16:creationId xmlns:a16="http://schemas.microsoft.com/office/drawing/2014/main" id="{7AEA9B27-63EF-A1B2-593B-0D6E12136E3F}"/>
              </a:ext>
            </a:extLst>
          </p:cNvPr>
          <p:cNvGrpSpPr/>
          <p:nvPr/>
        </p:nvGrpSpPr>
        <p:grpSpPr>
          <a:xfrm>
            <a:off x="-1272444" y="-3752362"/>
            <a:ext cx="6224828" cy="8758715"/>
            <a:chOff x="-1272444" y="-2814271"/>
            <a:chExt cx="6224828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5121D868-D70C-F04A-148F-97BE875C49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1272444" y="-1058848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953;p49">
              <a:extLst>
                <a:ext uri="{FF2B5EF4-FFF2-40B4-BE49-F238E27FC236}">
                  <a16:creationId xmlns:a16="http://schemas.microsoft.com/office/drawing/2014/main" id="{88AFB0B3-DF8A-5958-A5BD-59E48795D405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113D48DA-4F0A-27E7-EAA2-4E0BC02C3E61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BE497795-6EBC-2309-13DD-448DC2B9D77F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52B7530A-AEBD-A0CF-BC38-C1E5FA1E7437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1957;p49">
                <a:extLst>
                  <a:ext uri="{FF2B5EF4-FFF2-40B4-BE49-F238E27FC236}">
                    <a16:creationId xmlns:a16="http://schemas.microsoft.com/office/drawing/2014/main" id="{F345EB1C-A5C4-10BF-2A76-7E9DED039DD3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98E2696A-B289-FC11-ABEB-D16A8EF465A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9067804E-5C35-2BD1-5C1A-9385211B7766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1960;p49">
                <a:extLst>
                  <a:ext uri="{FF2B5EF4-FFF2-40B4-BE49-F238E27FC236}">
                    <a16:creationId xmlns:a16="http://schemas.microsoft.com/office/drawing/2014/main" id="{16807DB5-5079-825D-9DFD-18453EDE905C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19A702C2-2A72-3CD5-6734-DEB280307F9A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C9D9954B-1C95-23E4-9094-404863CB3A00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1963;p49">
                <a:extLst>
                  <a:ext uri="{FF2B5EF4-FFF2-40B4-BE49-F238E27FC236}">
                    <a16:creationId xmlns:a16="http://schemas.microsoft.com/office/drawing/2014/main" id="{89B32CA7-67ED-8E88-D40F-7A1840DA1242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ED95646F-2673-E7E0-A16B-F3DD3EC08BA9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8B9C6580-BD5E-4C4A-794C-55E91147B40A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1966;p49">
                <a:extLst>
                  <a:ext uri="{FF2B5EF4-FFF2-40B4-BE49-F238E27FC236}">
                    <a16:creationId xmlns:a16="http://schemas.microsoft.com/office/drawing/2014/main" id="{4F0D503E-1A28-043F-BC58-CB922DCB820E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CBD73046-8C8F-2AC3-831F-5E10DA353735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7837F629-9253-A720-F332-BEE7315A0CE9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969;p49">
                <a:extLst>
                  <a:ext uri="{FF2B5EF4-FFF2-40B4-BE49-F238E27FC236}">
                    <a16:creationId xmlns:a16="http://schemas.microsoft.com/office/drawing/2014/main" id="{A11FE4F2-2A15-F3C1-AC18-CFE428D99F36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1B4D204A-CBF5-6AB9-7A99-3808AB07088E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A1CADDA6-5F74-4A0B-A85D-B387EC788A7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" name="Google Shape;1972;p49">
            <a:extLst>
              <a:ext uri="{FF2B5EF4-FFF2-40B4-BE49-F238E27FC236}">
                <a16:creationId xmlns:a16="http://schemas.microsoft.com/office/drawing/2014/main" id="{0A5EDFB5-4299-F8DC-D68A-01F471FD7855}"/>
              </a:ext>
            </a:extLst>
          </p:cNvPr>
          <p:cNvGrpSpPr/>
          <p:nvPr/>
        </p:nvGrpSpPr>
        <p:grpSpPr>
          <a:xfrm>
            <a:off x="4571996" y="3024294"/>
            <a:ext cx="5022035" cy="635259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E8F0062A-EEF4-19EB-E15C-618C664476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974;p49">
              <a:extLst>
                <a:ext uri="{FF2B5EF4-FFF2-40B4-BE49-F238E27FC236}">
                  <a16:creationId xmlns:a16="http://schemas.microsoft.com/office/drawing/2014/main" id="{F6369DB7-B221-EC3C-2A5B-1D7413E9F3C9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3" name="Google Shape;1975;p49">
                <a:extLst>
                  <a:ext uri="{FF2B5EF4-FFF2-40B4-BE49-F238E27FC236}">
                    <a16:creationId xmlns:a16="http://schemas.microsoft.com/office/drawing/2014/main" id="{FBAE2995-BAB1-4CA3-7E34-0810A53723C8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78638FE8-BC91-FF1F-D2A5-10C89BEC577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A02FB647-2EA7-7080-844A-F2DCCF92D7A3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1978;p49">
                <a:extLst>
                  <a:ext uri="{FF2B5EF4-FFF2-40B4-BE49-F238E27FC236}">
                    <a16:creationId xmlns:a16="http://schemas.microsoft.com/office/drawing/2014/main" id="{1183CA39-AE8C-DA26-BCF7-CFD4F84CB587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35AD6D28-8AB4-3ED1-3815-D9D61B93E7EE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8D3EAA8F-DC11-E4CF-12AD-17C92AD1E72E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F06B13EA-44FA-5FC3-C3F3-DAEEAE7FB078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1982;p49">
                <a:extLst>
                  <a:ext uri="{FF2B5EF4-FFF2-40B4-BE49-F238E27FC236}">
                    <a16:creationId xmlns:a16="http://schemas.microsoft.com/office/drawing/2014/main" id="{39C2F1AB-E0CC-3282-4FFE-F66B1C49E169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6" name="Google Shape;1983;p49">
                  <a:extLst>
                    <a:ext uri="{FF2B5EF4-FFF2-40B4-BE49-F238E27FC236}">
                      <a16:creationId xmlns:a16="http://schemas.microsoft.com/office/drawing/2014/main" id="{158F261F-E168-C8DF-0054-E846CDB84995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B627D2EE-EDB6-33FB-32D9-C98D979EB234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7" name="Google Shape;1985;p49">
                    <a:extLst>
                      <a:ext uri="{FF2B5EF4-FFF2-40B4-BE49-F238E27FC236}">
                        <a16:creationId xmlns:a16="http://schemas.microsoft.com/office/drawing/2014/main" id="{83FA4B36-552B-2B24-C352-3FE2093E7557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65C7338E-253C-F925-EA6F-FBCAD8D53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A0377377-8230-4916-8A7B-41DEBE5F7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6FF588BF-456E-B7F1-B83B-AF856DBD8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284FB116-12A4-3C12-5671-7436B7BCD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0970D7A1-AF38-1081-CF13-FAA065C27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63776BBD-62AA-D73E-13E7-0F6792B722BE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1992;p49">
                <a:extLst>
                  <a:ext uri="{FF2B5EF4-FFF2-40B4-BE49-F238E27FC236}">
                    <a16:creationId xmlns:a16="http://schemas.microsoft.com/office/drawing/2014/main" id="{D97969C1-EB1C-43C0-3112-57A9730BC4FC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" name="Google Shape;1993;p49">
                  <a:extLst>
                    <a:ext uri="{FF2B5EF4-FFF2-40B4-BE49-F238E27FC236}">
                      <a16:creationId xmlns:a16="http://schemas.microsoft.com/office/drawing/2014/main" id="{469192BC-5D55-5D29-1E4D-5553BE6DA2DC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47438CB8-1574-2EC6-5CF5-669D8205C991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" name="Google Shape;1995;p49">
                    <a:extLst>
                      <a:ext uri="{FF2B5EF4-FFF2-40B4-BE49-F238E27FC236}">
                        <a16:creationId xmlns:a16="http://schemas.microsoft.com/office/drawing/2014/main" id="{7695E1CF-8734-A3C7-F8A6-F700CF3FCD2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84F923A1-A9AC-413F-1A15-4C5628DBD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C61932E0-29CD-C3CB-7533-90CA970655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CE5CCC6B-0126-F6B1-33F3-6EFEC3550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204272AC-AE9D-DB23-82E0-7373BF10D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168D6AA9-37DF-E9B6-85E6-40776D010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D7B2B5EC-948A-52F3-D0BC-30AD2B9F8273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2002;p49">
                <a:extLst>
                  <a:ext uri="{FF2B5EF4-FFF2-40B4-BE49-F238E27FC236}">
                    <a16:creationId xmlns:a16="http://schemas.microsoft.com/office/drawing/2014/main" id="{14815FAC-C0D5-4868-B561-2E49FDD2F7C9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2" name="Google Shape;2003;p49">
                  <a:extLst>
                    <a:ext uri="{FF2B5EF4-FFF2-40B4-BE49-F238E27FC236}">
                      <a16:creationId xmlns:a16="http://schemas.microsoft.com/office/drawing/2014/main" id="{D608BB86-C656-5F87-E899-3CB80A1DC1ED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3B002A6B-DE3E-76B3-0404-21923A61F971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" name="Google Shape;2005;p49">
                    <a:extLst>
                      <a:ext uri="{FF2B5EF4-FFF2-40B4-BE49-F238E27FC236}">
                        <a16:creationId xmlns:a16="http://schemas.microsoft.com/office/drawing/2014/main" id="{ACCA38C8-CBDD-7C2D-3A71-E25A276AEAB2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726583D9-F139-381A-3E19-A09CFFFC8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6A3E5EF2-AB3C-8407-2FC8-9D07B4A58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0E6C9396-C859-7B7D-6D8A-14EA165E3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D59680A9-9AB4-DA03-BA1A-3768D62C6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5ADAC76C-805F-2CE0-3416-7BEF45F503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4744E74F-860E-8C8A-6CC7-FCEEFCD62EE1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2012;p49">
                <a:extLst>
                  <a:ext uri="{FF2B5EF4-FFF2-40B4-BE49-F238E27FC236}">
                    <a16:creationId xmlns:a16="http://schemas.microsoft.com/office/drawing/2014/main" id="{215A4574-13FC-865B-20B5-993A71D2181F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00D3EC79-56BF-12BE-7F5E-7FAE3B3576F4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F33D6DA4-3854-9C2F-87E4-0D0392EBC155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2015;p49">
              <a:extLst>
                <a:ext uri="{FF2B5EF4-FFF2-40B4-BE49-F238E27FC236}">
                  <a16:creationId xmlns:a16="http://schemas.microsoft.com/office/drawing/2014/main" id="{363C3A4A-A523-A599-F5D2-3565875ADF85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8F4880EE-3A8B-9E63-5C4D-B7B13D475F22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0C9B66A4-E5F9-1C86-1728-5450B250A217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018;p49">
            <a:extLst>
              <a:ext uri="{FF2B5EF4-FFF2-40B4-BE49-F238E27FC236}">
                <a16:creationId xmlns:a16="http://schemas.microsoft.com/office/drawing/2014/main" id="{37C94BAB-D2AA-DF8E-1256-8BDD11BCE4C0}"/>
              </a:ext>
            </a:extLst>
          </p:cNvPr>
          <p:cNvGrpSpPr/>
          <p:nvPr/>
        </p:nvGrpSpPr>
        <p:grpSpPr>
          <a:xfrm>
            <a:off x="2529644" y="1791221"/>
            <a:ext cx="5944442" cy="1788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A44D55B9-78C3-3819-A1DA-84092D45F625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96D570BF-CA27-B537-2B7D-43BACAA3AC6E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501E11B3-C266-C140-EAE2-824BE624021C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B6A88323-97F8-7AA1-B420-A6002CE1C1FA}"/>
              </a:ext>
            </a:extLst>
          </p:cNvPr>
          <p:cNvSpPr txBox="1"/>
          <p:nvPr/>
        </p:nvSpPr>
        <p:spPr>
          <a:xfrm>
            <a:off x="471917" y="2187955"/>
            <a:ext cx="8200612" cy="281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sz="2000" dirty="0"/>
              <a:t>La sécurisation d’un réseau local demeure un élément essentiel pour garantir la confidentialité, l’intégrité et la disponibilité des données. La mise en place des VLANs, du pare-feu </a:t>
            </a:r>
            <a:r>
              <a:rPr lang="fr-FR" sz="2000" dirty="0" err="1"/>
              <a:t>FortiGate</a:t>
            </a:r>
            <a:r>
              <a:rPr lang="fr-FR" sz="2000" dirty="0"/>
              <a:t> et du protocole MSTP a permis de renforcer à la fois la sécurité et la stabilité du réseau. Cette étude démontre qu’une analyse rigoureuse et une bonne maîtrise des technologies permettent de sécuriser efficacement une infrastructure locale.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552F0F-7146-E77B-70A0-EF9453AB2530}"/>
              </a:ext>
            </a:extLst>
          </p:cNvPr>
          <p:cNvSpPr txBox="1"/>
          <p:nvPr/>
        </p:nvSpPr>
        <p:spPr>
          <a:xfrm>
            <a:off x="8571507" y="6127805"/>
            <a:ext cx="424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1F5EAC-B588-70DF-99A6-F40557D230D3}"/>
              </a:ext>
            </a:extLst>
          </p:cNvPr>
          <p:cNvSpPr/>
          <p:nvPr/>
        </p:nvSpPr>
        <p:spPr>
          <a:xfrm>
            <a:off x="307754" y="1340768"/>
            <a:ext cx="8528491" cy="3046988"/>
          </a:xfrm>
          <a:prstGeom prst="rect">
            <a:avLst/>
          </a:prstGeom>
          <a:noFill/>
          <a:effectLst>
            <a:reflection blurRad="114300" stA="3000" endPos="65000" dir="5400000" sy="-100000" algn="bl" rotWithShape="0"/>
            <a:softEdge rad="381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9600" b="1" dirty="0">
                <a:ln w="0"/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EB13C-57DC-2554-722D-E5AE29CF0F00}"/>
              </a:ext>
            </a:extLst>
          </p:cNvPr>
          <p:cNvSpPr txBox="1"/>
          <p:nvPr/>
        </p:nvSpPr>
        <p:spPr>
          <a:xfrm>
            <a:off x="8460433" y="6127805"/>
            <a:ext cx="53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1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32">
          <a:extLst>
            <a:ext uri="{FF2B5EF4-FFF2-40B4-BE49-F238E27FC236}">
              <a16:creationId xmlns:a16="http://schemas.microsoft.com/office/drawing/2014/main" id="{FFD454AA-0542-84C3-9EE5-B6BCDAD9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398E094E-82F6-FA29-5C56-CE8B8C339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258" y="210840"/>
            <a:ext cx="7767126" cy="84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6000" b="1" u="sng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Domaine d’activité</a:t>
            </a:r>
            <a:endParaRPr sz="6000" b="1" u="sng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9ADB1-9658-C422-0524-266695616DAC}"/>
              </a:ext>
            </a:extLst>
          </p:cNvPr>
          <p:cNvSpPr txBox="1"/>
          <p:nvPr/>
        </p:nvSpPr>
        <p:spPr>
          <a:xfrm>
            <a:off x="484014" y="4757507"/>
            <a:ext cx="817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— Bureau d’étude et de conseil en informatique (consulting).</a:t>
            </a:r>
            <a:endParaRPr lang="fr-FR" sz="2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EE0F5-339B-43C8-BB80-8254137BEEE2}"/>
              </a:ext>
            </a:extLst>
          </p:cNvPr>
          <p:cNvSpPr txBox="1"/>
          <p:nvPr/>
        </p:nvSpPr>
        <p:spPr>
          <a:xfrm>
            <a:off x="425648" y="1484784"/>
            <a:ext cx="79208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— Ventes en gros de matériels informatique et de machines de bureau, leurs accessoires et fournitures.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82BE3-588A-D995-A2F6-14D69D71F977}"/>
              </a:ext>
            </a:extLst>
          </p:cNvPr>
          <p:cNvSpPr txBox="1"/>
          <p:nvPr/>
        </p:nvSpPr>
        <p:spPr>
          <a:xfrm>
            <a:off x="425648" y="3103314"/>
            <a:ext cx="79208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sz="2800" b="1" dirty="0"/>
              <a:t>— Installation de réseaux et traitement de données. 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126AD-A4E4-4682-38A1-9974AAC8331F}"/>
              </a:ext>
            </a:extLst>
          </p:cNvPr>
          <p:cNvSpPr txBox="1"/>
          <p:nvPr/>
        </p:nvSpPr>
        <p:spPr>
          <a:xfrm>
            <a:off x="484014" y="3916381"/>
            <a:ext cx="80874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— Réparation matériel informatique et bureautique </a:t>
            </a:r>
          </a:p>
          <a:p>
            <a:endParaRPr lang="fr-FR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8CB486E1-5BE2-68F0-9C14-86E9EE7825F9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51C7D-F972-572D-8E9F-909968D72585}"/>
              </a:ext>
            </a:extLst>
          </p:cNvPr>
          <p:cNvSpPr txBox="1"/>
          <p:nvPr/>
        </p:nvSpPr>
        <p:spPr>
          <a:xfrm>
            <a:off x="1943708" y="404664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highlight>
                  <a:srgbClr val="FFFF00"/>
                </a:highlight>
              </a:rPr>
              <a:t>Organigramme SNC RAMELECTRO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23C89-7EEC-575D-2747-3F09D26C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28737"/>
            <a:ext cx="8528785" cy="4878332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B00B3FD-277B-782D-A757-C0539794B43D}"/>
              </a:ext>
            </a:extLst>
          </p:cNvPr>
          <p:cNvSpPr txBox="1"/>
          <p:nvPr/>
        </p:nvSpPr>
        <p:spPr>
          <a:xfrm>
            <a:off x="8571507" y="6127805"/>
            <a:ext cx="42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2540</TotalTime>
  <Words>1517</Words>
  <Application>Microsoft Office PowerPoint</Application>
  <PresentationFormat>On-screen Show (4:3)</PresentationFormat>
  <Paragraphs>248</Paragraphs>
  <Slides>74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IBM Plex Mono</vt:lpstr>
      <vt:lpstr>Poppins</vt:lpstr>
      <vt:lpstr>Times New Roman</vt:lpstr>
      <vt:lpstr>Wingdings</vt:lpstr>
      <vt:lpstr>Office Theme</vt:lpstr>
      <vt:lpstr>Thème Mise en place d’une solution de sécurité dans un réseau local à l’aide d’équipements Aruba et FortiGate </vt:lpstr>
      <vt:lpstr>PowerPoint Presentation</vt:lpstr>
      <vt:lpstr>       Introduction</vt:lpstr>
      <vt:lpstr>PowerPoint Presentation</vt:lpstr>
      <vt:lpstr>PowerPoint Presentation</vt:lpstr>
      <vt:lpstr>PowerPoint Presentation</vt:lpstr>
      <vt:lpstr>1. Présentation de SNC RAM ELECTRO :</vt:lpstr>
      <vt:lpstr>Domaine d’activité</vt:lpstr>
      <vt:lpstr>PowerPoint Presentation</vt:lpstr>
      <vt:lpstr>2. Présentation du champ d’étude:</vt:lpstr>
      <vt:lpstr>PowerPoint Presentation</vt:lpstr>
      <vt:lpstr>PowerPoint Presentation</vt:lpstr>
      <vt:lpstr>Les critiques</vt:lpstr>
      <vt:lpstr>Solutions proposées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techniques</vt:lpstr>
      <vt:lpstr>Solutions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Thème Cas :</dc:title>
  <dc:creator>midis</dc:creator>
  <cp:lastModifiedBy>sidali lounes</cp:lastModifiedBy>
  <cp:revision>22</cp:revision>
  <dcterms:created xsi:type="dcterms:W3CDTF">2025-10-09T20:14:58Z</dcterms:created>
  <dcterms:modified xsi:type="dcterms:W3CDTF">2025-10-21T12:12:30Z</dcterms:modified>
</cp:coreProperties>
</file>